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vml" ContentType="application/vnd.openxmlformats-officedocument.vmlDrawing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5" r:id="rId3"/>
    <p:sldId id="264" r:id="rId4"/>
    <p:sldId id="268" r:id="rId5"/>
    <p:sldId id="267" r:id="rId6"/>
    <p:sldId id="266" r:id="rId7"/>
    <p:sldId id="270" r:id="rId8"/>
    <p:sldId id="271" r:id="rId9"/>
    <p:sldId id="272" r:id="rId10"/>
    <p:sldId id="273" r:id="rId11"/>
    <p:sldId id="259" r:id="rId12"/>
    <p:sldId id="269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797"/>
    <a:srgbClr val="A162D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9D7B26C5-4107-4FEC-AEDC-1716B250A1EF}" styleName="Light Style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8" d="100"/>
          <a:sy n="78" d="100"/>
        </p:scale>
        <p:origin x="77" y="11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na%20Bell\Dropbox\Survey%20and%20other%20data%20DGMEFM\CSV\DGMEFM%20-%20Survey%20for%20Sufferers%20of%20ME%20CFS%20Fibromyalgia%20and%20Long%20Covid%20-%20LB%20Analysis.xlsx" TargetMode="External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na%20Bell\Dropbox\Survey%20and%20other%20data%20DGMEFM\CSV\CSV\DGMEFM%20-%20Survey%20for%20Support%20Agencies%20-%20LB%20Analysis.xlsx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na%20Bell\Dropbox\Survey%20and%20other%20data%20DGMEFM\CSV\DGMEFM%20-%20Survey%20for%20Sufferers%20of%20ME%20CFS%20Fibromyalgia%20and%20Long%20Covid%20-%20LB%20Analysis.xlsx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na%20Bell\Dropbox\Survey%20and%20other%20data%20DGMEFM\CSV\DGMEFM%20-%20Survey%20for%20Sufferers%20of%20ME%20CFS%20Fibromyalgia%20and%20Long%20Covid%20-%20LB%20Analysis.xlsx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file:///C:\Users\Lorna%20Bell\Dropbox\Survey%20and%20other%20data%20DGMEFM\CSV\DGMEFM%20-%20Survey%20for%20Sufferers%20of%20ME%20CFS%20Fibromyalgia%20and%20Long%20Covid%20-%20LB%20Analysis.xlsx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'Q6. Self Management'!$R$36</c:f>
              <c:strCache>
                <c:ptCount val="1"/>
                <c:pt idx="0">
                  <c:v>Always</c:v>
                </c:pt>
              </c:strCache>
            </c:strRef>
          </c:tx>
          <c:spPr>
            <a:solidFill>
              <a:srgbClr val="00743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'Q6. Self Management'!$S$35:$W$35</c:f>
              <c:strCache>
                <c:ptCount val="5"/>
                <c:pt idx="0">
                  <c:v>
I am the leading partner in the management of my health.</c:v>
                </c:pt>
                <c:pt idx="1">
                  <c:v> Professionals support my right to make decisions.</c:v>
                </c:pt>
                <c:pt idx="2">
                  <c:v>Professionals communicate with me effectively. They help ensure I have high quality, accessible information.</c:v>
                </c:pt>
                <c:pt idx="3">
                  <c:v>My needs are met along my life journey with support aimed at improving my physical, emotional, social and spiritual wellbeing.</c:v>
                </c:pt>
                <c:pt idx="4">
                  <c:v>When I'm asked by services about my care and support, questions value my experience and focus on more than just medical and financial aspects of my life.</c:v>
                </c:pt>
              </c:strCache>
            </c:strRef>
          </c:cat>
          <c:val>
            <c:numRef>
              <c:f>'Q6. Self Management'!$S$36:$W$36</c:f>
              <c:numCache>
                <c:formatCode>General</c:formatCode>
                <c:ptCount val="5"/>
                <c:pt idx="0">
                  <c:v>31</c:v>
                </c:pt>
                <c:pt idx="1">
                  <c:v>4</c:v>
                </c:pt>
                <c:pt idx="2">
                  <c:v>3</c:v>
                </c:pt>
                <c:pt idx="3">
                  <c:v>5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1A-448D-AFDE-B8762155B3C3}"/>
            </c:ext>
          </c:extLst>
        </c:ser>
        <c:ser>
          <c:idx val="1"/>
          <c:order val="1"/>
          <c:tx>
            <c:strRef>
              <c:f>'Q6. Self Management'!$R$37</c:f>
              <c:strCache>
                <c:ptCount val="1"/>
                <c:pt idx="0">
                  <c:v>Often</c:v>
                </c:pt>
              </c:strCache>
            </c:strRef>
          </c:tx>
          <c:spPr>
            <a:solidFill>
              <a:srgbClr val="7DB18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'Q6. Self Management'!$S$35:$W$35</c:f>
              <c:strCache>
                <c:ptCount val="5"/>
                <c:pt idx="0">
                  <c:v>
I am the leading partner in the management of my health.</c:v>
                </c:pt>
                <c:pt idx="1">
                  <c:v> Professionals support my right to make decisions.</c:v>
                </c:pt>
                <c:pt idx="2">
                  <c:v>Professionals communicate with me effectively. They help ensure I have high quality, accessible information.</c:v>
                </c:pt>
                <c:pt idx="3">
                  <c:v>My needs are met along my life journey with support aimed at improving my physical, emotional, social and spiritual wellbeing.</c:v>
                </c:pt>
                <c:pt idx="4">
                  <c:v>When I'm asked by services about my care and support, questions value my experience and focus on more than just medical and financial aspects of my life.</c:v>
                </c:pt>
              </c:strCache>
            </c:strRef>
          </c:cat>
          <c:val>
            <c:numRef>
              <c:f>'Q6. Self Management'!$S$37:$W$37</c:f>
              <c:numCache>
                <c:formatCode>General</c:formatCode>
                <c:ptCount val="5"/>
                <c:pt idx="0">
                  <c:v>10</c:v>
                </c:pt>
                <c:pt idx="1">
                  <c:v>8</c:v>
                </c:pt>
                <c:pt idx="2">
                  <c:v>3</c:v>
                </c:pt>
                <c:pt idx="3">
                  <c:v>5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F51A-448D-AFDE-B8762155B3C3}"/>
            </c:ext>
          </c:extLst>
        </c:ser>
        <c:ser>
          <c:idx val="2"/>
          <c:order val="2"/>
          <c:tx>
            <c:strRef>
              <c:f>'Q6. Self Management'!$R$38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rgbClr val="E2F0D9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'Q6. Self Management'!$S$35:$W$35</c:f>
              <c:strCache>
                <c:ptCount val="5"/>
                <c:pt idx="0">
                  <c:v>
I am the leading partner in the management of my health.</c:v>
                </c:pt>
                <c:pt idx="1">
                  <c:v> Professionals support my right to make decisions.</c:v>
                </c:pt>
                <c:pt idx="2">
                  <c:v>Professionals communicate with me effectively. They help ensure I have high quality, accessible information.</c:v>
                </c:pt>
                <c:pt idx="3">
                  <c:v>My needs are met along my life journey with support aimed at improving my physical, emotional, social and spiritual wellbeing.</c:v>
                </c:pt>
                <c:pt idx="4">
                  <c:v>When I'm asked by services about my care and support, questions value my experience and focus on more than just medical and financial aspects of my life.</c:v>
                </c:pt>
              </c:strCache>
            </c:strRef>
          </c:cat>
          <c:val>
            <c:numRef>
              <c:f>'Q6. Self Management'!$S$38:$W$38</c:f>
              <c:numCache>
                <c:formatCode>General</c:formatCode>
                <c:ptCount val="5"/>
                <c:pt idx="0">
                  <c:v>9</c:v>
                </c:pt>
                <c:pt idx="1">
                  <c:v>20</c:v>
                </c:pt>
                <c:pt idx="2">
                  <c:v>18</c:v>
                </c:pt>
                <c:pt idx="3">
                  <c:v>12</c:v>
                </c:pt>
                <c:pt idx="4">
                  <c:v>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F51A-448D-AFDE-B8762155B3C3}"/>
            </c:ext>
          </c:extLst>
        </c:ser>
        <c:ser>
          <c:idx val="3"/>
          <c:order val="3"/>
          <c:tx>
            <c:strRef>
              <c:f>'Q6. Self Management'!$R$39</c:f>
              <c:strCache>
                <c:ptCount val="1"/>
                <c:pt idx="0">
                  <c:v>Seldon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51A-448D-AFDE-B8762155B3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'Q6. Self Management'!$S$35:$W$35</c:f>
              <c:strCache>
                <c:ptCount val="5"/>
                <c:pt idx="0">
                  <c:v>
I am the leading partner in the management of my health.</c:v>
                </c:pt>
                <c:pt idx="1">
                  <c:v> Professionals support my right to make decisions.</c:v>
                </c:pt>
                <c:pt idx="2">
                  <c:v>Professionals communicate with me effectively. They help ensure I have high quality, accessible information.</c:v>
                </c:pt>
                <c:pt idx="3">
                  <c:v>My needs are met along my life journey with support aimed at improving my physical, emotional, social and spiritual wellbeing.</c:v>
                </c:pt>
                <c:pt idx="4">
                  <c:v>When I'm asked by services about my care and support, questions value my experience and focus on more than just medical and financial aspects of my life.</c:v>
                </c:pt>
              </c:strCache>
            </c:strRef>
          </c:cat>
          <c:val>
            <c:numRef>
              <c:f>'Q6. Self Management'!$S$39:$W$39</c:f>
              <c:numCache>
                <c:formatCode>General</c:formatCode>
                <c:ptCount val="5"/>
                <c:pt idx="0">
                  <c:v>0</c:v>
                </c:pt>
                <c:pt idx="1">
                  <c:v>11</c:v>
                </c:pt>
                <c:pt idx="2">
                  <c:v>16</c:v>
                </c:pt>
                <c:pt idx="3">
                  <c:v>22</c:v>
                </c:pt>
                <c:pt idx="4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F51A-448D-AFDE-B8762155B3C3}"/>
            </c:ext>
          </c:extLst>
        </c:ser>
        <c:ser>
          <c:idx val="4"/>
          <c:order val="4"/>
          <c:tx>
            <c:strRef>
              <c:f>'Q6. Self Management'!$R$40</c:f>
              <c:strCache>
                <c:ptCount val="1"/>
                <c:pt idx="0">
                  <c:v>Never</c:v>
                </c:pt>
              </c:strCache>
            </c:strRef>
          </c:tx>
          <c:spPr>
            <a:solidFill>
              <a:srgbClr val="FF9F9F"/>
            </a:solidFill>
            <a:ln>
              <a:noFill/>
            </a:ln>
            <a:effectLst/>
          </c:spPr>
          <c:invertIfNegative val="0"/>
          <c:dLbls>
            <c:dLbl>
              <c:idx val="0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F51A-448D-AFDE-B8762155B3C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'Q6. Self Management'!$S$35:$W$35</c:f>
              <c:strCache>
                <c:ptCount val="5"/>
                <c:pt idx="0">
                  <c:v>
I am the leading partner in the management of my health.</c:v>
                </c:pt>
                <c:pt idx="1">
                  <c:v> Professionals support my right to make decisions.</c:v>
                </c:pt>
                <c:pt idx="2">
                  <c:v>Professionals communicate with me effectively. They help ensure I have high quality, accessible information.</c:v>
                </c:pt>
                <c:pt idx="3">
                  <c:v>My needs are met along my life journey with support aimed at improving my physical, emotional, social and spiritual wellbeing.</c:v>
                </c:pt>
                <c:pt idx="4">
                  <c:v>When I'm asked by services about my care and support, questions value my experience and focus on more than just medical and financial aspects of my life.</c:v>
                </c:pt>
              </c:strCache>
            </c:strRef>
          </c:cat>
          <c:val>
            <c:numRef>
              <c:f>'Q6. Self Management'!$S$40:$W$40</c:f>
              <c:numCache>
                <c:formatCode>General</c:formatCode>
                <c:ptCount val="5"/>
                <c:pt idx="0">
                  <c:v>0</c:v>
                </c:pt>
                <c:pt idx="1">
                  <c:v>6</c:v>
                </c:pt>
                <c:pt idx="2">
                  <c:v>10</c:v>
                </c:pt>
                <c:pt idx="3">
                  <c:v>7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F51A-448D-AFDE-B8762155B3C3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70097232"/>
        <c:axId val="670097872"/>
      </c:barChart>
      <c:catAx>
        <c:axId val="670097232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097872"/>
        <c:crosses val="autoZero"/>
        <c:auto val="1"/>
        <c:lblAlgn val="ctr"/>
        <c:lblOffset val="100"/>
        <c:noMultiLvlLbl val="0"/>
      </c:catAx>
      <c:valAx>
        <c:axId val="670097872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7009723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'Q2. Support '!$P$3</c:f>
              <c:strCache>
                <c:ptCount val="1"/>
                <c:pt idx="0">
                  <c:v>Always</c:v>
                </c:pt>
              </c:strCache>
            </c:strRef>
          </c:tx>
          <c:spPr>
            <a:solidFill>
              <a:srgbClr val="00743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'Q2. Support '!$O$4:$O$8</c:f>
              <c:strCache>
                <c:ptCount val="5"/>
                <c:pt idx="0">
                  <c:v>
My service ensures that service users are the leading partners in the management of their healt /care</c:v>
                </c:pt>
                <c:pt idx="1">
                  <c:v>
My service supports individuals' right to make decisions</c:v>
                </c:pt>
                <c:pt idx="2">
                  <c:v>
My service communicates with service users effectively. We help ensure they have high quality, accessible information</c:v>
                </c:pt>
                <c:pt idx="3">
                  <c:v>
My service meets service users' needs along their life journey with support aimed at improving their physical, emotional, social and spiritual wellbeing</c:v>
                </c:pt>
                <c:pt idx="4">
                  <c:v>
When my service asks service users about their care and support, questions value their experience and focus on more than just medical and financial aspects of their lives</c:v>
                </c:pt>
              </c:strCache>
            </c:strRef>
          </c:cat>
          <c:val>
            <c:numRef>
              <c:f>'Q2. Support '!$P$4:$P$8</c:f>
              <c:numCache>
                <c:formatCode>General</c:formatCode>
                <c:ptCount val="5"/>
                <c:pt idx="0">
                  <c:v>14</c:v>
                </c:pt>
                <c:pt idx="1">
                  <c:v>18</c:v>
                </c:pt>
                <c:pt idx="2">
                  <c:v>10</c:v>
                </c:pt>
                <c:pt idx="3">
                  <c:v>14</c:v>
                </c:pt>
                <c:pt idx="4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C5F-47F2-82C9-B83B515781CD}"/>
            </c:ext>
          </c:extLst>
        </c:ser>
        <c:ser>
          <c:idx val="1"/>
          <c:order val="1"/>
          <c:tx>
            <c:strRef>
              <c:f>'Q2. Support '!$Q$3</c:f>
              <c:strCache>
                <c:ptCount val="1"/>
                <c:pt idx="0">
                  <c:v>Sometimes</c:v>
                </c:pt>
              </c:strCache>
            </c:strRef>
          </c:tx>
          <c:spPr>
            <a:solidFill>
              <a:srgbClr val="7DB181"/>
            </a:solidFill>
            <a:ln>
              <a:noFill/>
            </a:ln>
            <a:effectLst/>
          </c:spPr>
          <c:invertIfNegative val="0"/>
          <c:dLbls>
            <c:dLbl>
              <c:idx val="4"/>
              <c:delete val="1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6C5F-47F2-82C9-B83B515781CD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'Q2. Support '!$O$4:$O$8</c:f>
              <c:strCache>
                <c:ptCount val="5"/>
                <c:pt idx="0">
                  <c:v>
My service ensures that service users are the leading partners in the management of their healt /care</c:v>
                </c:pt>
                <c:pt idx="1">
                  <c:v>
My service supports individuals' right to make decisions</c:v>
                </c:pt>
                <c:pt idx="2">
                  <c:v>
My service communicates with service users effectively. We help ensure they have high quality, accessible information</c:v>
                </c:pt>
                <c:pt idx="3">
                  <c:v>
My service meets service users' needs along their life journey with support aimed at improving their physical, emotional, social and spiritual wellbeing</c:v>
                </c:pt>
                <c:pt idx="4">
                  <c:v>
When my service asks service users about their care and support, questions value their experience and focus on more than just medical and financial aspects of their lives</c:v>
                </c:pt>
              </c:strCache>
            </c:strRef>
          </c:cat>
          <c:val>
            <c:numRef>
              <c:f>'Q2. Support '!$Q$4:$Q$8</c:f>
              <c:numCache>
                <c:formatCode>General</c:formatCode>
                <c:ptCount val="5"/>
                <c:pt idx="0">
                  <c:v>5</c:v>
                </c:pt>
                <c:pt idx="1">
                  <c:v>2</c:v>
                </c:pt>
                <c:pt idx="2">
                  <c:v>1</c:v>
                </c:pt>
                <c:pt idx="3">
                  <c:v>4</c:v>
                </c:pt>
                <c:pt idx="4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C5F-47F2-82C9-B83B515781CD}"/>
            </c:ext>
          </c:extLst>
        </c:ser>
        <c:ser>
          <c:idx val="2"/>
          <c:order val="2"/>
          <c:tx>
            <c:strRef>
              <c:f>'Q2. Support '!$R$3</c:f>
              <c:strCache>
                <c:ptCount val="1"/>
                <c:pt idx="0">
                  <c:v>Often</c:v>
                </c:pt>
              </c:strCache>
            </c:strRef>
          </c:tx>
          <c:spPr>
            <a:solidFill>
              <a:schemeClr val="accent6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'Q2. Support '!$O$4:$O$8</c:f>
              <c:strCache>
                <c:ptCount val="5"/>
                <c:pt idx="0">
                  <c:v>
My service ensures that service users are the leading partners in the management of their healt /care</c:v>
                </c:pt>
                <c:pt idx="1">
                  <c:v>
My service supports individuals' right to make decisions</c:v>
                </c:pt>
                <c:pt idx="2">
                  <c:v>
My service communicates with service users effectively. We help ensure they have high quality, accessible information</c:v>
                </c:pt>
                <c:pt idx="3">
                  <c:v>
My service meets service users' needs along their life journey with support aimed at improving their physical, emotional, social and spiritual wellbeing</c:v>
                </c:pt>
                <c:pt idx="4">
                  <c:v>
When my service asks service users about their care and support, questions value their experience and focus on more than just medical and financial aspects of their lives</c:v>
                </c:pt>
              </c:strCache>
            </c:strRef>
          </c:cat>
          <c:val>
            <c:numRef>
              <c:f>'Q2. Support '!$R$4:$R$8</c:f>
              <c:numCache>
                <c:formatCode>General</c:formatCode>
                <c:ptCount val="5"/>
                <c:pt idx="0">
                  <c:v>2</c:v>
                </c:pt>
                <c:pt idx="1">
                  <c:v>3</c:v>
                </c:pt>
                <c:pt idx="2">
                  <c:v>10</c:v>
                </c:pt>
                <c:pt idx="3">
                  <c:v>4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C5F-47F2-82C9-B83B515781CD}"/>
            </c:ext>
          </c:extLst>
        </c:ser>
        <c:ser>
          <c:idx val="3"/>
          <c:order val="3"/>
          <c:tx>
            <c:strRef>
              <c:f>'Q2. Support '!$S$3</c:f>
              <c:strCache>
                <c:ptCount val="1"/>
                <c:pt idx="0">
                  <c:v>Seldom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'Q2. Support '!$O$4:$O$8</c:f>
              <c:strCache>
                <c:ptCount val="5"/>
                <c:pt idx="0">
                  <c:v>
My service ensures that service users are the leading partners in the management of their healt /care</c:v>
                </c:pt>
                <c:pt idx="1">
                  <c:v>
My service supports individuals' right to make decisions</c:v>
                </c:pt>
                <c:pt idx="2">
                  <c:v>
My service communicates with service users effectively. We help ensure they have high quality, accessible information</c:v>
                </c:pt>
                <c:pt idx="3">
                  <c:v>
My service meets service users' needs along their life journey with support aimed at improving their physical, emotional, social and spiritual wellbeing</c:v>
                </c:pt>
                <c:pt idx="4">
                  <c:v>
When my service asks service users about their care and support, questions value their experience and focus on more than just medical and financial aspects of their lives</c:v>
                </c:pt>
              </c:strCache>
            </c:strRef>
          </c:cat>
          <c:val>
            <c:numRef>
              <c:f>'Q2. Support '!$S$4:$S$8</c:f>
              <c:numCache>
                <c:formatCode>General</c:formatCode>
                <c:ptCount val="5"/>
                <c:pt idx="0">
                  <c:v>1</c:v>
                </c:pt>
                <c:pt idx="1">
                  <c:v>1</c:v>
                </c:pt>
                <c:pt idx="2">
                  <c:v>2</c:v>
                </c:pt>
                <c:pt idx="3">
                  <c:v>1</c:v>
                </c:pt>
                <c:pt idx="4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C5F-47F2-82C9-B83B515781CD}"/>
            </c:ext>
          </c:extLst>
        </c:ser>
        <c:ser>
          <c:idx val="4"/>
          <c:order val="4"/>
          <c:tx>
            <c:strRef>
              <c:f>'Q2. Support '!$T$3</c:f>
              <c:strCache>
                <c:ptCount val="1"/>
                <c:pt idx="0">
                  <c:v>Unsure</c:v>
                </c:pt>
              </c:strCache>
            </c:strRef>
          </c:tx>
          <c:spPr>
            <a:solidFill>
              <a:schemeClr val="bg2">
                <a:lumMod val="9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'Q2. Support '!$O$4:$O$8</c:f>
              <c:strCache>
                <c:ptCount val="5"/>
                <c:pt idx="0">
                  <c:v>
My service ensures that service users are the leading partners in the management of their healt /care</c:v>
                </c:pt>
                <c:pt idx="1">
                  <c:v>
My service supports individuals' right to make decisions</c:v>
                </c:pt>
                <c:pt idx="2">
                  <c:v>
My service communicates with service users effectively. We help ensure they have high quality, accessible information</c:v>
                </c:pt>
                <c:pt idx="3">
                  <c:v>
My service meets service users' needs along their life journey with support aimed at improving their physical, emotional, social and spiritual wellbeing</c:v>
                </c:pt>
                <c:pt idx="4">
                  <c:v>
When my service asks service users about their care and support, questions value their experience and focus on more than just medical and financial aspects of their lives</c:v>
                </c:pt>
              </c:strCache>
            </c:strRef>
          </c:cat>
          <c:val>
            <c:numRef>
              <c:f>'Q2. Support '!$T$4:$T$8</c:f>
              <c:numCache>
                <c:formatCode>General</c:formatCode>
                <c:ptCount val="5"/>
                <c:pt idx="0">
                  <c:v>5</c:v>
                </c:pt>
                <c:pt idx="1">
                  <c:v>3</c:v>
                </c:pt>
                <c:pt idx="2">
                  <c:v>4</c:v>
                </c:pt>
                <c:pt idx="3">
                  <c:v>4</c:v>
                </c:pt>
                <c:pt idx="4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C5F-47F2-82C9-B83B515781CD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846091600"/>
        <c:axId val="846100240"/>
      </c:barChart>
      <c:catAx>
        <c:axId val="84609160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6100240"/>
        <c:crosses val="autoZero"/>
        <c:auto val="1"/>
        <c:lblAlgn val="ctr"/>
        <c:lblOffset val="100"/>
        <c:noMultiLvlLbl val="0"/>
      </c:catAx>
      <c:valAx>
        <c:axId val="846100240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8460916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'Q7. Perceived helpfulness'!$M$8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743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'Q7. Perceived helpfulness'!$L$9:$L$11</c:f>
              <c:strCache>
                <c:ptCount val="3"/>
                <c:pt idx="0">
                  <c:v>
Identifying a clinical lead within the Health and Social Care Partnership</c:v>
                </c:pt>
                <c:pt idx="1">
                  <c:v>
Training 'expert patient mentors'</c:v>
                </c:pt>
                <c:pt idx="2">
                  <c:v>
Setting up a befriending service</c:v>
                </c:pt>
              </c:strCache>
            </c:strRef>
          </c:cat>
          <c:val>
            <c:numRef>
              <c:f>'Q7. Perceived helpfulness'!$M$9:$M$11</c:f>
              <c:numCache>
                <c:formatCode>General</c:formatCode>
                <c:ptCount val="3"/>
                <c:pt idx="0">
                  <c:v>20</c:v>
                </c:pt>
                <c:pt idx="1">
                  <c:v>21</c:v>
                </c:pt>
                <c:pt idx="2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9B-471D-907B-B12339202427}"/>
            </c:ext>
          </c:extLst>
        </c:ser>
        <c:ser>
          <c:idx val="1"/>
          <c:order val="1"/>
          <c:tx>
            <c:strRef>
              <c:f>'Q7. Perceived helpfulness'!$N$8</c:f>
              <c:strCache>
                <c:ptCount val="1"/>
                <c:pt idx="0">
                  <c:v>No</c:v>
                </c:pt>
              </c:strCache>
            </c:strRef>
          </c:tx>
          <c:spPr>
            <a:solidFill>
              <a:schemeClr val="accent4">
                <a:lumMod val="20000"/>
                <a:lumOff val="8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'Q7. Perceived helpfulness'!$L$9:$L$11</c:f>
              <c:strCache>
                <c:ptCount val="3"/>
                <c:pt idx="0">
                  <c:v>
Identifying a clinical lead within the Health and Social Care Partnership</c:v>
                </c:pt>
                <c:pt idx="1">
                  <c:v>
Training 'expert patient mentors'</c:v>
                </c:pt>
                <c:pt idx="2">
                  <c:v>
Setting up a befriending service</c:v>
                </c:pt>
              </c:strCache>
            </c:strRef>
          </c:cat>
          <c:val>
            <c:numRef>
              <c:f>'Q7. Perceived helpfulness'!$N$9:$N$11</c:f>
              <c:numCache>
                <c:formatCode>General</c:formatCode>
                <c:ptCount val="3"/>
                <c:pt idx="0">
                  <c:v>2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9B-471D-907B-B12339202427}"/>
            </c:ext>
          </c:extLst>
        </c:ser>
        <c:ser>
          <c:idx val="2"/>
          <c:order val="2"/>
          <c:tx>
            <c:strRef>
              <c:f>'Q7. Perceived helpfulness'!$O$8</c:f>
              <c:strCache>
                <c:ptCount val="1"/>
                <c:pt idx="0">
                  <c:v>Unsure</c:v>
                </c:pt>
              </c:strCache>
            </c:strRef>
          </c:tx>
          <c:spPr>
            <a:solidFill>
              <a:schemeClr val="bg1">
                <a:lumMod val="6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'Q7. Perceived helpfulness'!$L$9:$L$11</c:f>
              <c:strCache>
                <c:ptCount val="3"/>
                <c:pt idx="0">
                  <c:v>
Identifying a clinical lead within the Health and Social Care Partnership</c:v>
                </c:pt>
                <c:pt idx="1">
                  <c:v>
Training 'expert patient mentors'</c:v>
                </c:pt>
                <c:pt idx="2">
                  <c:v>
Setting up a befriending service</c:v>
                </c:pt>
              </c:strCache>
            </c:strRef>
          </c:cat>
          <c:val>
            <c:numRef>
              <c:f>'Q7. Perceived helpfulness'!$O$9:$O$11</c:f>
              <c:numCache>
                <c:formatCode>General</c:formatCode>
                <c:ptCount val="3"/>
                <c:pt idx="0">
                  <c:v>4</c:v>
                </c:pt>
                <c:pt idx="1">
                  <c:v>3</c:v>
                </c:pt>
                <c:pt idx="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9B-471D-907B-B12339202427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599741200"/>
        <c:axId val="599739600"/>
      </c:barChart>
      <c:catAx>
        <c:axId val="599741200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39600"/>
        <c:crosses val="autoZero"/>
        <c:auto val="1"/>
        <c:lblAlgn val="ctr"/>
        <c:lblOffset val="100"/>
        <c:noMultiLvlLbl val="0"/>
      </c:catAx>
      <c:valAx>
        <c:axId val="599739600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99741200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'Q13. Ideas'!$B$24</c:f>
              <c:strCache>
                <c:ptCount val="1"/>
                <c:pt idx="0">
                  <c:v>Yes</c:v>
                </c:pt>
              </c:strCache>
            </c:strRef>
          </c:tx>
          <c:spPr>
            <a:solidFill>
              <a:srgbClr val="00743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'Q13. Ideas'!$A$25:$A$27</c:f>
              <c:strCache>
                <c:ptCount val="3"/>
                <c:pt idx="0">
                  <c:v>Clinical lead</c:v>
                </c:pt>
                <c:pt idx="1">
                  <c:v>Expert patient mentors</c:v>
                </c:pt>
                <c:pt idx="2">
                  <c:v>Befriending service</c:v>
                </c:pt>
              </c:strCache>
            </c:strRef>
          </c:cat>
          <c:val>
            <c:numRef>
              <c:f>'Q13. Ideas'!$B$25:$B$27</c:f>
              <c:numCache>
                <c:formatCode>0</c:formatCode>
                <c:ptCount val="3"/>
                <c:pt idx="0">
                  <c:v>43</c:v>
                </c:pt>
                <c:pt idx="1">
                  <c:v>37</c:v>
                </c:pt>
                <c:pt idx="2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5B23-4406-9FD4-CF3B6D3BA969}"/>
            </c:ext>
          </c:extLst>
        </c:ser>
        <c:ser>
          <c:idx val="1"/>
          <c:order val="1"/>
          <c:tx>
            <c:strRef>
              <c:f>'Q13. Ideas'!$C$24</c:f>
              <c:strCache>
                <c:ptCount val="1"/>
                <c:pt idx="0">
                  <c:v>Unsure</c:v>
                </c:pt>
              </c:strCache>
            </c:strRef>
          </c:tx>
          <c:spPr>
            <a:solidFill>
              <a:schemeClr val="bg1">
                <a:lumMod val="75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'Q13. Ideas'!$A$25:$A$27</c:f>
              <c:strCache>
                <c:ptCount val="3"/>
                <c:pt idx="0">
                  <c:v>Clinical lead</c:v>
                </c:pt>
                <c:pt idx="1">
                  <c:v>Expert patient mentors</c:v>
                </c:pt>
                <c:pt idx="2">
                  <c:v>Befriending service</c:v>
                </c:pt>
              </c:strCache>
            </c:strRef>
          </c:cat>
          <c:val>
            <c:numRef>
              <c:f>'Q13. Ideas'!$C$25:$C$27</c:f>
              <c:numCache>
                <c:formatCode>0</c:formatCode>
                <c:ptCount val="3"/>
                <c:pt idx="0">
                  <c:v>3</c:v>
                </c:pt>
                <c:pt idx="1">
                  <c:v>10</c:v>
                </c:pt>
                <c:pt idx="2">
                  <c:v>14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5B23-4406-9FD4-CF3B6D3BA969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axId val="643489616"/>
        <c:axId val="643488016"/>
      </c:barChart>
      <c:catAx>
        <c:axId val="64348961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3488016"/>
        <c:crosses val="autoZero"/>
        <c:auto val="1"/>
        <c:lblAlgn val="ctr"/>
        <c:lblOffset val="100"/>
        <c:noMultiLvlLbl val="0"/>
      </c:catAx>
      <c:valAx>
        <c:axId val="643488016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43489616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'Support Qus Combined'!$A$24</c:f>
              <c:strCache>
                <c:ptCount val="1"/>
                <c:pt idx="0">
                  <c:v>Carer (formal or informal)</c:v>
                </c:pt>
              </c:strCache>
            </c:strRef>
          </c:tx>
          <c:spPr>
            <a:solidFill>
              <a:schemeClr val="tx1"/>
            </a:solidFill>
            <a:ln>
              <a:noFill/>
            </a:ln>
            <a:effectLst/>
          </c:spPr>
          <c:invertIfNegative val="0"/>
          <c:cat>
            <c:strRef>
              <c:f>'Support Qus Combined'!$B$23:$F$23</c:f>
              <c:strCache>
                <c:ptCount val="5"/>
                <c:pt idx="0">
                  <c:v>Pre-diagnosis</c:v>
                </c:pt>
                <c:pt idx="1">
                  <c:v>Diagnosis</c:v>
                </c:pt>
                <c:pt idx="2">
                  <c:v>Day-to-Day</c:v>
                </c:pt>
                <c:pt idx="3">
                  <c:v>Flare Ups &amp; other difficult times</c:v>
                </c:pt>
                <c:pt idx="4">
                  <c:v>Transition</c:v>
                </c:pt>
              </c:strCache>
            </c:strRef>
          </c:cat>
          <c:val>
            <c:numRef>
              <c:f>'Support Qus Combined'!$B$24:$F$24</c:f>
              <c:numCache>
                <c:formatCode>0.0%</c:formatCode>
                <c:ptCount val="5"/>
                <c:pt idx="0">
                  <c:v>9.4339622641509441E-2</c:v>
                </c:pt>
                <c:pt idx="1">
                  <c:v>0.16981132075471697</c:v>
                </c:pt>
                <c:pt idx="2">
                  <c:v>0.20754716981132076</c:v>
                </c:pt>
                <c:pt idx="3">
                  <c:v>0.16981132075471697</c:v>
                </c:pt>
                <c:pt idx="4">
                  <c:v>9.4339622641509441E-2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42E-4164-9A58-BC41DBD423D9}"/>
            </c:ext>
          </c:extLst>
        </c:ser>
        <c:ser>
          <c:idx val="1"/>
          <c:order val="1"/>
          <c:tx>
            <c:strRef>
              <c:f>'Support Qus Combined'!$A$25</c:f>
              <c:strCache>
                <c:ptCount val="1"/>
                <c:pt idx="0">
                  <c:v>Other third sector</c:v>
                </c:pt>
              </c:strCache>
            </c:strRef>
          </c:tx>
          <c:spPr>
            <a:solidFill>
              <a:schemeClr val="tx1">
                <a:lumMod val="50000"/>
                <a:lumOff val="50000"/>
              </a:schemeClr>
            </a:solidFill>
            <a:ln>
              <a:noFill/>
            </a:ln>
            <a:effectLst/>
          </c:spPr>
          <c:invertIfNegative val="0"/>
          <c:cat>
            <c:strRef>
              <c:f>'Support Qus Combined'!$B$23:$F$23</c:f>
              <c:strCache>
                <c:ptCount val="5"/>
                <c:pt idx="0">
                  <c:v>Pre-diagnosis</c:v>
                </c:pt>
                <c:pt idx="1">
                  <c:v>Diagnosis</c:v>
                </c:pt>
                <c:pt idx="2">
                  <c:v>Day-to-Day</c:v>
                </c:pt>
                <c:pt idx="3">
                  <c:v>Flare Ups &amp; other difficult times</c:v>
                </c:pt>
                <c:pt idx="4">
                  <c:v>Transition</c:v>
                </c:pt>
              </c:strCache>
            </c:strRef>
          </c:cat>
          <c:val>
            <c:numRef>
              <c:f>'Support Qus Combined'!$B$25:$F$25</c:f>
              <c:numCache>
                <c:formatCode>0.0%</c:formatCode>
                <c:ptCount val="5"/>
                <c:pt idx="0">
                  <c:v>0.15094339622641509</c:v>
                </c:pt>
                <c:pt idx="1">
                  <c:v>0.16981132075471697</c:v>
                </c:pt>
                <c:pt idx="2">
                  <c:v>0.15094339622641509</c:v>
                </c:pt>
                <c:pt idx="3">
                  <c:v>9.4339622641509441E-2</c:v>
                </c:pt>
                <c:pt idx="4">
                  <c:v>0.11320754716981132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42E-4164-9A58-BC41DBD423D9}"/>
            </c:ext>
          </c:extLst>
        </c:ser>
        <c:ser>
          <c:idx val="2"/>
          <c:order val="2"/>
          <c:tx>
            <c:strRef>
              <c:f>'Support Qus Combined'!$A$26</c:f>
              <c:strCache>
                <c:ptCount val="1"/>
                <c:pt idx="0">
                  <c:v>DGMEFM Network</c:v>
                </c:pt>
              </c:strCache>
            </c:strRef>
          </c:tx>
          <c:spPr>
            <a:solidFill>
              <a:srgbClr val="A162D0"/>
            </a:solidFill>
            <a:ln>
              <a:noFill/>
            </a:ln>
            <a:effectLst/>
          </c:spPr>
          <c:invertIfNegative val="0"/>
          <c:cat>
            <c:strRef>
              <c:f>'Support Qus Combined'!$B$23:$F$23</c:f>
              <c:strCache>
                <c:ptCount val="5"/>
                <c:pt idx="0">
                  <c:v>Pre-diagnosis</c:v>
                </c:pt>
                <c:pt idx="1">
                  <c:v>Diagnosis</c:v>
                </c:pt>
                <c:pt idx="2">
                  <c:v>Day-to-Day</c:v>
                </c:pt>
                <c:pt idx="3">
                  <c:v>Flare Ups &amp; other difficult times</c:v>
                </c:pt>
                <c:pt idx="4">
                  <c:v>Transition</c:v>
                </c:pt>
              </c:strCache>
            </c:strRef>
          </c:cat>
          <c:val>
            <c:numRef>
              <c:f>'Support Qus Combined'!$B$26:$F$26</c:f>
              <c:numCache>
                <c:formatCode>0.0%</c:formatCode>
                <c:ptCount val="5"/>
                <c:pt idx="0">
                  <c:v>0.18867924528301888</c:v>
                </c:pt>
                <c:pt idx="1">
                  <c:v>0.41509433962264153</c:v>
                </c:pt>
                <c:pt idx="2">
                  <c:v>0.56603773584905659</c:v>
                </c:pt>
                <c:pt idx="3">
                  <c:v>0.43396226415094341</c:v>
                </c:pt>
                <c:pt idx="4">
                  <c:v>0.37735849056603776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42E-4164-9A58-BC41DBD423D9}"/>
            </c:ext>
          </c:extLst>
        </c:ser>
        <c:ser>
          <c:idx val="3"/>
          <c:order val="3"/>
          <c:tx>
            <c:strRef>
              <c:f>'Support Qus Combined'!$A$27</c:f>
              <c:strCache>
                <c:ptCount val="1"/>
                <c:pt idx="0">
                  <c:v>Hospital services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  <a:ln>
              <a:noFill/>
            </a:ln>
            <a:effectLst/>
          </c:spPr>
          <c:invertIfNegative val="0"/>
          <c:cat>
            <c:strRef>
              <c:f>'Support Qus Combined'!$B$23:$F$23</c:f>
              <c:strCache>
                <c:ptCount val="5"/>
                <c:pt idx="0">
                  <c:v>Pre-diagnosis</c:v>
                </c:pt>
                <c:pt idx="1">
                  <c:v>Diagnosis</c:v>
                </c:pt>
                <c:pt idx="2">
                  <c:v>Day-to-Day</c:v>
                </c:pt>
                <c:pt idx="3">
                  <c:v>Flare Ups &amp; other difficult times</c:v>
                </c:pt>
                <c:pt idx="4">
                  <c:v>Transition</c:v>
                </c:pt>
              </c:strCache>
            </c:strRef>
          </c:cat>
          <c:val>
            <c:numRef>
              <c:f>'Support Qus Combined'!$B$27:$F$27</c:f>
              <c:numCache>
                <c:formatCode>0.0%</c:formatCode>
                <c:ptCount val="5"/>
                <c:pt idx="0">
                  <c:v>0.56603773584905659</c:v>
                </c:pt>
                <c:pt idx="1">
                  <c:v>0.50943396226415094</c:v>
                </c:pt>
                <c:pt idx="2">
                  <c:v>0.45283018867924529</c:v>
                </c:pt>
                <c:pt idx="3">
                  <c:v>0.39600000000000002</c:v>
                </c:pt>
                <c:pt idx="4">
                  <c:v>0.39622641509433965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142E-4164-9A58-BC41DBD423D9}"/>
            </c:ext>
          </c:extLst>
        </c:ser>
        <c:ser>
          <c:idx val="4"/>
          <c:order val="4"/>
          <c:tx>
            <c:strRef>
              <c:f>'Support Qus Combined'!$A$28</c:f>
              <c:strCache>
                <c:ptCount val="1"/>
                <c:pt idx="0">
                  <c:v>Online resources</c:v>
                </c:pt>
              </c:strCache>
            </c:strRef>
          </c:tx>
          <c:spPr>
            <a:solidFill>
              <a:srgbClr val="7F9ED7"/>
            </a:solidFill>
            <a:ln>
              <a:noFill/>
            </a:ln>
            <a:effectLst/>
          </c:spPr>
          <c:invertIfNegative val="0"/>
          <c:cat>
            <c:strRef>
              <c:f>'Support Qus Combined'!$B$23:$F$23</c:f>
              <c:strCache>
                <c:ptCount val="5"/>
                <c:pt idx="0">
                  <c:v>Pre-diagnosis</c:v>
                </c:pt>
                <c:pt idx="1">
                  <c:v>Diagnosis</c:v>
                </c:pt>
                <c:pt idx="2">
                  <c:v>Day-to-Day</c:v>
                </c:pt>
                <c:pt idx="3">
                  <c:v>Flare Ups &amp; other difficult times</c:v>
                </c:pt>
                <c:pt idx="4">
                  <c:v>Transition</c:v>
                </c:pt>
              </c:strCache>
            </c:strRef>
          </c:cat>
          <c:val>
            <c:numRef>
              <c:f>'Support Qus Combined'!$B$28:$F$28</c:f>
              <c:numCache>
                <c:formatCode>0.0%</c:formatCode>
                <c:ptCount val="5"/>
                <c:pt idx="0">
                  <c:v>0.71698113207547165</c:v>
                </c:pt>
                <c:pt idx="1">
                  <c:v>0.73584905660377353</c:v>
                </c:pt>
                <c:pt idx="2">
                  <c:v>0.79245283018867929</c:v>
                </c:pt>
                <c:pt idx="3">
                  <c:v>0.67924528301886788</c:v>
                </c:pt>
                <c:pt idx="4">
                  <c:v>0.60399999999999998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142E-4164-9A58-BC41DBD423D9}"/>
            </c:ext>
          </c:extLst>
        </c:ser>
        <c:ser>
          <c:idx val="5"/>
          <c:order val="5"/>
          <c:tx>
            <c:strRef>
              <c:f>'Support Qus Combined'!$A$29</c:f>
              <c:strCache>
                <c:ptCount val="1"/>
                <c:pt idx="0">
                  <c:v>GP Surgery</c:v>
                </c:pt>
              </c:strCache>
            </c:strRef>
          </c:tx>
          <c:spPr>
            <a:solidFill>
              <a:schemeClr val="accent6">
                <a:lumMod val="40000"/>
                <a:lumOff val="60000"/>
              </a:schemeClr>
            </a:solidFill>
            <a:ln>
              <a:noFill/>
            </a:ln>
            <a:effectLst/>
          </c:spPr>
          <c:invertIfNegative val="0"/>
          <c:cat>
            <c:strRef>
              <c:f>'Support Qus Combined'!$B$23:$F$23</c:f>
              <c:strCache>
                <c:ptCount val="5"/>
                <c:pt idx="0">
                  <c:v>Pre-diagnosis</c:v>
                </c:pt>
                <c:pt idx="1">
                  <c:v>Diagnosis</c:v>
                </c:pt>
                <c:pt idx="2">
                  <c:v>Day-to-Day</c:v>
                </c:pt>
                <c:pt idx="3">
                  <c:v>Flare Ups &amp; other difficult times</c:v>
                </c:pt>
                <c:pt idx="4">
                  <c:v>Transition</c:v>
                </c:pt>
              </c:strCache>
            </c:strRef>
          </c:cat>
          <c:val>
            <c:numRef>
              <c:f>'Support Qus Combined'!$B$29:$F$29</c:f>
              <c:numCache>
                <c:formatCode>0.0%</c:formatCode>
                <c:ptCount val="5"/>
                <c:pt idx="0">
                  <c:v>0.86792452830188682</c:v>
                </c:pt>
                <c:pt idx="1">
                  <c:v>0.90566037735849059</c:v>
                </c:pt>
                <c:pt idx="2">
                  <c:v>0.81132075471698117</c:v>
                </c:pt>
                <c:pt idx="3">
                  <c:v>0.77358490566037741</c:v>
                </c:pt>
                <c:pt idx="4">
                  <c:v>0.623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142E-4164-9A58-BC41DBD423D9}"/>
            </c:ext>
          </c:extLst>
        </c:ser>
        <c:ser>
          <c:idx val="6"/>
          <c:order val="6"/>
          <c:tx>
            <c:strRef>
              <c:f>'Support Qus Combined'!$A$30</c:f>
              <c:strCache>
                <c:ptCount val="1"/>
                <c:pt idx="0">
                  <c:v>Spouse/partner/other family</c:v>
                </c:pt>
              </c:strCache>
            </c:strRef>
          </c:tx>
          <c:spPr>
            <a:solidFill>
              <a:schemeClr val="accent6"/>
            </a:solidFill>
            <a:ln>
              <a:noFill/>
            </a:ln>
            <a:effectLst/>
          </c:spPr>
          <c:invertIfNegative val="0"/>
          <c:cat>
            <c:strRef>
              <c:f>'Support Qus Combined'!$B$23:$F$23</c:f>
              <c:strCache>
                <c:ptCount val="5"/>
                <c:pt idx="0">
                  <c:v>Pre-diagnosis</c:v>
                </c:pt>
                <c:pt idx="1">
                  <c:v>Diagnosis</c:v>
                </c:pt>
                <c:pt idx="2">
                  <c:v>Day-to-Day</c:v>
                </c:pt>
                <c:pt idx="3">
                  <c:v>Flare Ups &amp; other difficult times</c:v>
                </c:pt>
                <c:pt idx="4">
                  <c:v>Transition</c:v>
                </c:pt>
              </c:strCache>
            </c:strRef>
          </c:cat>
          <c:val>
            <c:numRef>
              <c:f>'Support Qus Combined'!$B$30:$F$30</c:f>
              <c:numCache>
                <c:formatCode>0.0%</c:formatCode>
                <c:ptCount val="5"/>
                <c:pt idx="0">
                  <c:v>0.8867924528301887</c:v>
                </c:pt>
                <c:pt idx="1">
                  <c:v>0.98113207547169812</c:v>
                </c:pt>
                <c:pt idx="2">
                  <c:v>0.8867924528301887</c:v>
                </c:pt>
                <c:pt idx="3">
                  <c:v>0.92452830188679247</c:v>
                </c:pt>
                <c:pt idx="4">
                  <c:v>0.67924528301886788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142E-4164-9A58-BC41DBD423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253390712"/>
        <c:axId val="253391672"/>
      </c:barChart>
      <c:catAx>
        <c:axId val="2533907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3391672"/>
        <c:crosses val="autoZero"/>
        <c:auto val="1"/>
        <c:lblAlgn val="ctr"/>
        <c:lblOffset val="100"/>
        <c:noMultiLvlLbl val="0"/>
      </c:catAx>
      <c:valAx>
        <c:axId val="253391672"/>
        <c:scaling>
          <c:orientation val="minMax"/>
          <c:max val="1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5339071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/>
      <c:barChart>
        <c:barDir val="bar"/>
        <c:grouping val="stacked"/>
        <c:varyColors val="0"/>
        <c:ser>
          <c:idx val="0"/>
          <c:order val="0"/>
          <c:tx>
            <c:strRef>
              <c:f>'Support Qus Combined'!$W$13</c:f>
              <c:strCache>
                <c:ptCount val="1"/>
                <c:pt idx="0">
                  <c:v>Pre-diagnosis</c:v>
                </c:pt>
              </c:strCache>
            </c:strRef>
          </c:tx>
          <c:spPr>
            <a:solidFill>
              <a:schemeClr val="dk1">
                <a:tint val="885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4.298764105319681E-3"/>
                  <c:y val="5.950167348456668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D6F2-4F6D-892D-D3B669714E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'Support Qus Combined'!$V$14:$V$20</c:f>
              <c:strCache>
                <c:ptCount val="7"/>
                <c:pt idx="0">
                  <c:v>Spouse/partner/other family</c:v>
                </c:pt>
                <c:pt idx="1">
                  <c:v>Online resources</c:v>
                </c:pt>
                <c:pt idx="2">
                  <c:v>Carer (formal or informal)</c:v>
                </c:pt>
                <c:pt idx="3">
                  <c:v>GP Surgery</c:v>
                </c:pt>
                <c:pt idx="4">
                  <c:v>Hospital services</c:v>
                </c:pt>
                <c:pt idx="5">
                  <c:v>DGMEFM Network</c:v>
                </c:pt>
                <c:pt idx="6">
                  <c:v>Other third sector</c:v>
                </c:pt>
              </c:strCache>
            </c:strRef>
          </c:cat>
          <c:val>
            <c:numRef>
              <c:f>'Support Qus Combined'!$W$14:$W$20</c:f>
              <c:numCache>
                <c:formatCode>0.0%</c:formatCode>
                <c:ptCount val="7"/>
                <c:pt idx="0">
                  <c:v>0.65957446808510634</c:v>
                </c:pt>
                <c:pt idx="1">
                  <c:v>0.47368421052631576</c:v>
                </c:pt>
                <c:pt idx="2">
                  <c:v>0.6</c:v>
                </c:pt>
                <c:pt idx="3">
                  <c:v>0.43478260869565216</c:v>
                </c:pt>
                <c:pt idx="4">
                  <c:v>0.33333333333333331</c:v>
                </c:pt>
                <c:pt idx="5">
                  <c:v>0.6</c:v>
                </c:pt>
                <c:pt idx="6">
                  <c:v>0.625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D6F2-4F6D-892D-D3B669714E86}"/>
            </c:ext>
          </c:extLst>
        </c:ser>
        <c:ser>
          <c:idx val="1"/>
          <c:order val="1"/>
          <c:tx>
            <c:strRef>
              <c:f>'Support Qus Combined'!$X$13</c:f>
              <c:strCache>
                <c:ptCount val="1"/>
                <c:pt idx="0">
                  <c:v>Diagnosis</c:v>
                </c:pt>
              </c:strCache>
            </c:strRef>
          </c:tx>
          <c:spPr>
            <a:solidFill>
              <a:schemeClr val="dk1">
                <a:tint val="5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-4.2247570764681417E-3"/>
                  <c:y val="-4.5088566827697261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D6F2-4F6D-892D-D3B669714E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'Support Qus Combined'!$V$14:$V$20</c:f>
              <c:strCache>
                <c:ptCount val="7"/>
                <c:pt idx="0">
                  <c:v>Spouse/partner/other family</c:v>
                </c:pt>
                <c:pt idx="1">
                  <c:v>Online resources</c:v>
                </c:pt>
                <c:pt idx="2">
                  <c:v>Carer (formal or informal)</c:v>
                </c:pt>
                <c:pt idx="3">
                  <c:v>GP Surgery</c:v>
                </c:pt>
                <c:pt idx="4">
                  <c:v>Hospital services</c:v>
                </c:pt>
                <c:pt idx="5">
                  <c:v>DGMEFM Network</c:v>
                </c:pt>
                <c:pt idx="6">
                  <c:v>Other third sector</c:v>
                </c:pt>
              </c:strCache>
            </c:strRef>
          </c:cat>
          <c:val>
            <c:numRef>
              <c:f>'Support Qus Combined'!$X$14:$X$20</c:f>
              <c:numCache>
                <c:formatCode>0.0%</c:formatCode>
                <c:ptCount val="7"/>
                <c:pt idx="0">
                  <c:v>0.75</c:v>
                </c:pt>
                <c:pt idx="1">
                  <c:v>0.70731707317073167</c:v>
                </c:pt>
                <c:pt idx="2">
                  <c:v>0.44444444444444442</c:v>
                </c:pt>
                <c:pt idx="3">
                  <c:v>0.52083333333333337</c:v>
                </c:pt>
                <c:pt idx="4">
                  <c:v>0.33333333333333331</c:v>
                </c:pt>
                <c:pt idx="5">
                  <c:v>0.72727272727272729</c:v>
                </c:pt>
                <c:pt idx="6">
                  <c:v>0.77777777777777779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D6F2-4F6D-892D-D3B669714E86}"/>
            </c:ext>
          </c:extLst>
        </c:ser>
        <c:ser>
          <c:idx val="2"/>
          <c:order val="2"/>
          <c:tx>
            <c:strRef>
              <c:f>'Support Qus Combined'!$Y$13</c:f>
              <c:strCache>
                <c:ptCount val="1"/>
                <c:pt idx="0">
                  <c:v>Day-to-Day</c:v>
                </c:pt>
              </c:strCache>
            </c:strRef>
          </c:tx>
          <c:spPr>
            <a:solidFill>
              <a:schemeClr val="dk1">
                <a:tint val="750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0"/>
                  <c:y val="5.4750402576489533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4-D6F2-4F6D-892D-D3B669714E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'Support Qus Combined'!$V$14:$V$20</c:f>
              <c:strCache>
                <c:ptCount val="7"/>
                <c:pt idx="0">
                  <c:v>Spouse/partner/other family</c:v>
                </c:pt>
                <c:pt idx="1">
                  <c:v>Online resources</c:v>
                </c:pt>
                <c:pt idx="2">
                  <c:v>Carer (formal or informal)</c:v>
                </c:pt>
                <c:pt idx="3">
                  <c:v>GP Surgery</c:v>
                </c:pt>
                <c:pt idx="4">
                  <c:v>Hospital services</c:v>
                </c:pt>
                <c:pt idx="5">
                  <c:v>DGMEFM Network</c:v>
                </c:pt>
                <c:pt idx="6">
                  <c:v>Other third sector</c:v>
                </c:pt>
              </c:strCache>
            </c:strRef>
          </c:cat>
          <c:val>
            <c:numRef>
              <c:f>'Support Qus Combined'!$Y$14:$Y$20</c:f>
              <c:numCache>
                <c:formatCode>0.0%</c:formatCode>
                <c:ptCount val="7"/>
                <c:pt idx="0">
                  <c:v>0.95744680851063835</c:v>
                </c:pt>
                <c:pt idx="1">
                  <c:v>0.76190476190476186</c:v>
                </c:pt>
                <c:pt idx="2">
                  <c:v>0.90909090909090906</c:v>
                </c:pt>
                <c:pt idx="3">
                  <c:v>0.41860465116279072</c:v>
                </c:pt>
                <c:pt idx="4">
                  <c:v>0.33333333333333331</c:v>
                </c:pt>
                <c:pt idx="5">
                  <c:v>0.83333333333333337</c:v>
                </c:pt>
                <c:pt idx="6">
                  <c:v>0.875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D6F2-4F6D-892D-D3B669714E86}"/>
            </c:ext>
          </c:extLst>
        </c:ser>
        <c:ser>
          <c:idx val="3"/>
          <c:order val="3"/>
          <c:tx>
            <c:strRef>
              <c:f>'Support Qus Combined'!$Z$13</c:f>
              <c:strCache>
                <c:ptCount val="1"/>
                <c:pt idx="0">
                  <c:v>Flare ups and other difficult times</c:v>
                </c:pt>
              </c:strCache>
            </c:strRef>
          </c:tx>
          <c:spPr>
            <a:solidFill>
              <a:schemeClr val="dk1">
                <a:tint val="98500"/>
              </a:schemeClr>
            </a:solidFill>
            <a:ln>
              <a:noFill/>
            </a:ln>
            <a:effectLst/>
          </c:spPr>
          <c:invertIfNegative val="0"/>
          <c:dLbls>
            <c:dLbl>
              <c:idx val="4"/>
              <c:layout>
                <c:manualLayout>
                  <c:x val="6.0313630880579009E-3"/>
                  <c:y val="-4.8573163327261686E-2"/>
                </c:manualLayout>
              </c:layout>
              <c:spPr>
                <a:noFill/>
                <a:ln>
                  <a:noFill/>
                </a:ln>
                <a:effectLst/>
              </c:spPr>
              <c:txPr>
                <a:bodyPr rot="0" spcFirstLastPara="1" vertOverflow="ellipsis" vert="horz" wrap="square" lIns="38100" tIns="19050" rIns="38100" bIns="19050" anchor="ctr" anchorCtr="1">
                  <a:spAutoFit/>
                </a:bodyPr>
                <a:lstStyle/>
                <a:p>
                  <a:pPr>
                    <a:defRPr sz="1000" b="0" i="0" u="none" strike="noStrike" kern="1200" baseline="0">
                      <a:solidFill>
                        <a:sysClr val="windowText" lastClr="000000"/>
                      </a:solidFill>
                      <a:latin typeface="+mn-lt"/>
                      <a:ea typeface="+mn-ea"/>
                      <a:cs typeface="+mn-cs"/>
                    </a:defRPr>
                  </a:pPr>
                  <a:endParaRPr lang="en-US"/>
                </a:p>
              </c:txPr>
              <c:dLblPos val="ctr"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6-D6F2-4F6D-892D-D3B669714E86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chemeClr val="bg1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'Support Qus Combined'!$V$14:$V$20</c:f>
              <c:strCache>
                <c:ptCount val="7"/>
                <c:pt idx="0">
                  <c:v>Spouse/partner/other family</c:v>
                </c:pt>
                <c:pt idx="1">
                  <c:v>Online resources</c:v>
                </c:pt>
                <c:pt idx="2">
                  <c:v>Carer (formal or informal)</c:v>
                </c:pt>
                <c:pt idx="3">
                  <c:v>GP Surgery</c:v>
                </c:pt>
                <c:pt idx="4">
                  <c:v>Hospital services</c:v>
                </c:pt>
                <c:pt idx="5">
                  <c:v>DGMEFM Network</c:v>
                </c:pt>
                <c:pt idx="6">
                  <c:v>Other third sector</c:v>
                </c:pt>
              </c:strCache>
            </c:strRef>
          </c:cat>
          <c:val>
            <c:numRef>
              <c:f>'Support Qus Combined'!$Z$14:$Z$20</c:f>
              <c:numCache>
                <c:formatCode>0.0%</c:formatCode>
                <c:ptCount val="7"/>
                <c:pt idx="0">
                  <c:v>0.89795918367346939</c:v>
                </c:pt>
                <c:pt idx="1">
                  <c:v>0.66666666666666663</c:v>
                </c:pt>
                <c:pt idx="2">
                  <c:v>0.66666666666666663</c:v>
                </c:pt>
                <c:pt idx="3">
                  <c:v>0.3902439024390244</c:v>
                </c:pt>
                <c:pt idx="4">
                  <c:v>0.23809523809523808</c:v>
                </c:pt>
                <c:pt idx="5">
                  <c:v>0.91304347826086951</c:v>
                </c:pt>
                <c:pt idx="6">
                  <c:v>0.6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D6F2-4F6D-892D-D3B669714E86}"/>
            </c:ext>
          </c:extLst>
        </c:ser>
        <c:ser>
          <c:idx val="4"/>
          <c:order val="4"/>
          <c:tx>
            <c:strRef>
              <c:f>'Support Qus Combined'!$AA$13</c:f>
              <c:strCache>
                <c:ptCount val="1"/>
                <c:pt idx="0">
                  <c:v>Transitions</c:v>
                </c:pt>
              </c:strCache>
            </c:strRef>
          </c:tx>
          <c:spPr>
            <a:solidFill>
              <a:schemeClr val="dk1">
                <a:tint val="3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000" b="0" i="0" u="none" strike="noStrike" kern="1200" baseline="0">
                    <a:solidFill>
                      <a:sysClr val="windowText" lastClr="000000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'Support Qus Combined'!$V$14:$V$20</c:f>
              <c:strCache>
                <c:ptCount val="7"/>
                <c:pt idx="0">
                  <c:v>Spouse/partner/other family</c:v>
                </c:pt>
                <c:pt idx="1">
                  <c:v>Online resources</c:v>
                </c:pt>
                <c:pt idx="2">
                  <c:v>Carer (formal or informal)</c:v>
                </c:pt>
                <c:pt idx="3">
                  <c:v>GP Surgery</c:v>
                </c:pt>
                <c:pt idx="4">
                  <c:v>Hospital services</c:v>
                </c:pt>
                <c:pt idx="5">
                  <c:v>DGMEFM Network</c:v>
                </c:pt>
                <c:pt idx="6">
                  <c:v>Other third sector</c:v>
                </c:pt>
              </c:strCache>
            </c:strRef>
          </c:cat>
          <c:val>
            <c:numRef>
              <c:f>'Support Qus Combined'!$AA$14:$AA$20</c:f>
              <c:numCache>
                <c:formatCode>0.0%</c:formatCode>
                <c:ptCount val="7"/>
                <c:pt idx="0">
                  <c:v>0.80555555555555558</c:v>
                </c:pt>
                <c:pt idx="1">
                  <c:v>0.71875</c:v>
                </c:pt>
                <c:pt idx="2">
                  <c:v>0.6</c:v>
                </c:pt>
                <c:pt idx="3">
                  <c:v>0.48484848484848486</c:v>
                </c:pt>
                <c:pt idx="4">
                  <c:v>0.33333333333333331</c:v>
                </c:pt>
                <c:pt idx="5">
                  <c:v>0.7</c:v>
                </c:pt>
                <c:pt idx="6">
                  <c:v>0.5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8-D6F2-4F6D-892D-D3B669714E86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gapWidth val="150"/>
        <c:overlap val="100"/>
        <c:axId val="680782608"/>
        <c:axId val="680778128"/>
      </c:barChart>
      <c:catAx>
        <c:axId val="680782608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05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0778128"/>
        <c:crosses val="autoZero"/>
        <c:auto val="1"/>
        <c:lblAlgn val="ctr"/>
        <c:lblOffset val="100"/>
        <c:noMultiLvlLbl val="0"/>
      </c:catAx>
      <c:valAx>
        <c:axId val="680778128"/>
        <c:scaling>
          <c:orientation val="minMax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0%" sourceLinked="0"/>
        <c:majorTickMark val="none"/>
        <c:minorTickMark val="none"/>
        <c:tickLblPos val="nextTo"/>
        <c:crossAx val="68078260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05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solidFill>
      <a:schemeClr val="bg1"/>
    </a:solidFill>
    <a:ln w="9525" cap="flat" cmpd="sng" algn="ctr">
      <a:solidFill>
        <a:schemeClr val="tx1">
          <a:lumMod val="15000"/>
          <a:lumOff val="85000"/>
        </a:schemeClr>
      </a:solidFill>
      <a:round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20">
  <a:schemeClr val="dk1"/>
  <cs:variation>
    <a:tint val="88500"/>
  </cs:variation>
  <cs:variation>
    <a:tint val="55000"/>
  </cs:variation>
  <cs:variation>
    <a:tint val="75000"/>
  </cs:variation>
  <cs:variation>
    <a:tint val="98500"/>
  </cs:variation>
  <cs:variation>
    <a:tint val="30000"/>
  </cs:variation>
  <cs:variation>
    <a:tint val="60000"/>
  </cs:variation>
  <cs:variation>
    <a:tint val="80000"/>
  </cs:variation>
</cs:colorStyle>
</file>

<file path=ppt/charts/style1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3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4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9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png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6E849A3-85B1-4E25-8B91-0BAD632EE13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F8BED61-EC89-46D8-A69F-7532B02395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9A5E040-745A-45CE-96E3-A11DB369B1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2EB2-B997-4C61-B38E-91DD6729146F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B261DBC-8EEE-4DC7-8A7A-EA27EAC2C61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E66D31B-582A-4D38-B0EE-9EDA7A1A5AC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B25E-870A-40CB-BBAA-6442ED2D5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173325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D2B8F9-99C4-42F7-B04B-391A3831D30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8A4C9C0-5789-493E-9EB1-81979DF2E2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62F1C4-E8B8-4287-8115-9C7660A6419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2EB2-B997-4C61-B38E-91DD6729146F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0DE0E0-A6CC-4629-9098-A2631E9C0F1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B342313-5EE9-435A-96F4-376A151913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B25E-870A-40CB-BBAA-6442ED2D5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4011307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19E2DAD9-5DB1-4F85-BABC-3D04EC6C020F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4958B4ED-05AD-4FDD-A956-F28CC0EFC9C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E5727A-EF59-4CED-B590-73319FC0E62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2EB2-B997-4C61-B38E-91DD6729146F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7B83DC8-686C-4BEC-ADAC-FFBA83615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5B4A6F-6D30-4BBE-977A-9AA2F210851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B25E-870A-40CB-BBAA-6442ED2D5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818261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1031648-A450-47D2-9FB6-E4615AE73D0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B7E2377-D3D7-4B96-A978-670113C517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26F8C54-9187-4548-B6CB-B66EFD0BEB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2EB2-B997-4C61-B38E-91DD6729146F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61DFFD9-7488-456F-BE7F-6D5DEB47CB9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BBEABF-5058-4266-B60C-8C74A18071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B25E-870A-40CB-BBAA-6442ED2D5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601795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D0C2D16-F432-4EFF-8335-07868ADD35D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3228DF54-F9BC-4854-BCDC-87EC3901744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F6819CE-85B2-43C8-9E4C-78FA25433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2EB2-B997-4C61-B38E-91DD6729146F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86183E9-8B7A-4618-86AC-630D65AD867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1DFB69-CD4B-4266-B39B-BFDADFB356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B25E-870A-40CB-BBAA-6442ED2D5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1673332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79D5AA0-60C4-41BB-B8DE-5AF95EFCBB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7225A8F-D371-4586-9B2B-C5A29AD326E4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39063E83-06EE-45E6-A69C-C704A28261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BB084F5-5187-4110-B0B1-CDDC7CDB402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2EB2-B997-4C61-B38E-91DD6729146F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E715395-52C1-4393-8B82-3E5E5378D20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E9D65E-D5CC-4FB0-9876-331A73F09E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B25E-870A-40CB-BBAA-6442ED2D5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50805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AF49C2-3073-4C4B-9EFB-726038706C9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918209-F27C-4BA7-BBBC-2C6130C125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0721BE-22F3-4F64-AF72-E0374942F081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2CE795CB-3AA9-4D06-9833-B63342256C4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24B42BB-CFD1-46DA-933A-1093D012EE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FEB9E40B-BDCD-444D-9469-1AC58AB144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2EB2-B997-4C61-B38E-91DD6729146F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CEACF743-8A11-446B-AAF9-D426B9F7957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D7F9253-E243-4C08-AAF1-4DB16CA1CAC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B25E-870A-40CB-BBAA-6442ED2D5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81540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8A7D9-12EB-487E-95C8-F4D86A225C7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C7B0C82-2905-417B-B4DC-B031C3C4082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2EB2-B997-4C61-B38E-91DD6729146F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7BAEDC04-0265-4886-B91E-E81D3746556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380536A-9ABC-49AB-BD6D-B3DF90A14B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B25E-870A-40CB-BBAA-6442ED2D5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3170413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86A2F31C-DFB3-46BD-B2BB-CC42FA952B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2EB2-B997-4C61-B38E-91DD6729146F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C9A7AB0B-A22F-4EA4-999E-1D82A9D5F2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54F5E80F-ADC4-43F7-AA1D-40AA81A847D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B25E-870A-40CB-BBAA-6442ED2D5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450238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55A3F4-CC7A-4C36-AFB9-8D1313EF77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868307-556D-4588-B707-1D638695CE5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61EB925B-2A5B-4E6D-8E61-2A8E96EFB05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424E51-4BB7-4434-94D5-A3CBD6BC4AD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2EB2-B997-4C61-B38E-91DD6729146F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84B657-C1D5-4540-AFC4-2C7DF240D0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F1BE0879-3B6D-4844-BCC1-7A51BDB8F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B25E-870A-40CB-BBAA-6442ED2D5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972273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FBE0BF4-171A-4ECE-90E5-E335124DFBA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F091B0EE-EED2-447D-9EFF-6793F6242191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0B016C1-6BFF-4355-BA49-1441BC965E1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D518BB7-6785-4B9B-8A47-1B79871C96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382EB2-B997-4C61-B38E-91DD6729146F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0D3479C7-5EC8-441E-94BC-8A0B5BE03E6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C7C66C0-5AC2-4EA5-A4F7-42897E26CF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04B25E-870A-40CB-BBAA-6442ED2D5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526174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50B454A6-4E57-4015-891F-513AD270B55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0127772-CB19-4053-895E-3CBBD6DDD69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DE1F5C-DEA8-4D9E-B82B-384D20302D2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382EB2-B997-4C61-B38E-91DD6729146F}" type="datetimeFigureOut">
              <a:rPr lang="en-GB" smtClean="0"/>
              <a:t>12/05/2022</a:t>
            </a:fld>
            <a:endParaRPr lang="en-GB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2E54566-2265-4D02-9049-55768B594B31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D318432-C247-488B-846B-90906E04082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04B25E-870A-40CB-BBAA-6442ED2D5056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9942613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8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svg"/><Relationship Id="rId3" Type="http://schemas.openxmlformats.org/officeDocument/2006/relationships/image" Target="../media/image4.png"/><Relationship Id="rId7" Type="http://schemas.openxmlformats.org/officeDocument/2006/relationships/image" Target="../media/image8.pn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7.svg"/><Relationship Id="rId11" Type="http://schemas.openxmlformats.org/officeDocument/2006/relationships/image" Target="../media/image11.svg"/><Relationship Id="rId5" Type="http://schemas.openxmlformats.org/officeDocument/2006/relationships/image" Target="../media/image6.png"/><Relationship Id="rId10" Type="http://schemas.openxmlformats.org/officeDocument/2006/relationships/image" Target="../media/image10.png"/><Relationship Id="rId4" Type="http://schemas.openxmlformats.org/officeDocument/2006/relationships/image" Target="../media/image5.svg"/><Relationship Id="rId9" Type="http://schemas.openxmlformats.org/officeDocument/2006/relationships/image" Target="../media/image1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8.xml"/><Relationship Id="rId4" Type="http://schemas.openxmlformats.org/officeDocument/2006/relationships/chart" Target="../charts/char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>
            <a:extLst>
              <a:ext uri="{FF2B5EF4-FFF2-40B4-BE49-F238E27FC236}">
                <a16:creationId xmlns:a16="http://schemas.microsoft.com/office/drawing/2014/main" id="{D8386171-E87D-46AB-8718-4CE2A88748B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C8CACA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ounded Rectangle 26">
            <a:extLst>
              <a:ext uri="{FF2B5EF4-FFF2-40B4-BE49-F238E27FC236}">
                <a16:creationId xmlns:a16="http://schemas.microsoft.com/office/drawing/2014/main" id="{207CB456-8849-413C-8210-B663779A32E0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6745" y="640080"/>
            <a:ext cx="10920415" cy="5577818"/>
          </a:xfrm>
          <a:prstGeom prst="roundRect">
            <a:avLst>
              <a:gd name="adj" fmla="val 0"/>
            </a:avLst>
          </a:prstGeom>
          <a:solidFill>
            <a:srgbClr val="FFFFFF"/>
          </a:solidFill>
          <a:ln w="9525">
            <a:solidFill>
              <a:srgbClr val="C8CACA"/>
            </a:solidFill>
          </a:ln>
          <a:effectLst>
            <a:outerShdw blurRad="57150" dist="19050" dir="5400000" algn="t" rotWithShape="0">
              <a:prstClr val="black">
                <a:alpha val="63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E513936D-D1EB-4E42-A97F-942BA1F3DFA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68024" y="960109"/>
            <a:ext cx="10277856" cy="4937760"/>
          </a:xfrm>
          <a:prstGeom prst="rect">
            <a:avLst/>
          </a:prstGeom>
          <a:solidFill>
            <a:schemeClr val="bg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3E553D8F-3016-4D8C-8F5F-6461B4A0C246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376363"/>
            <a:ext cx="9144000" cy="1709736"/>
          </a:xfrm>
        </p:spPr>
        <p:txBody>
          <a:bodyPr>
            <a:normAutofit/>
          </a:bodyPr>
          <a:lstStyle/>
          <a:p>
            <a: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Dumfries and Galloway ME and Fibromyalgia Network:</a:t>
            </a:r>
            <a:br>
              <a:rPr lang="en-GB" sz="2800" b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</a:br>
            <a:r>
              <a:rPr lang="en-GB" sz="2800" b="1" dirty="0">
                <a:solidFill>
                  <a:srgbClr val="8E0000"/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Consultation Key Findings </a:t>
            </a:r>
            <a:endParaRPr lang="en-GB" sz="2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EEB98434-37A8-4A45-98C6-444B70B7C952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254009"/>
            <a:ext cx="9144000" cy="944339"/>
          </a:xfrm>
        </p:spPr>
        <p:txBody>
          <a:bodyPr>
            <a:normAutofit/>
          </a:bodyPr>
          <a:lstStyle/>
          <a:p>
            <a:r>
              <a:rPr lang="en-GB" dirty="0"/>
              <a:t>12 May 2022</a:t>
            </a:r>
          </a:p>
        </p:txBody>
      </p:sp>
      <p:cxnSp>
        <p:nvCxnSpPr>
          <p:cNvPr id="14" name="Straight Connector 13">
            <a:extLst>
              <a:ext uri="{FF2B5EF4-FFF2-40B4-BE49-F238E27FC236}">
                <a16:creationId xmlns:a16="http://schemas.microsoft.com/office/drawing/2014/main" id="{AFA75EE9-0DE4-4982-A870-290AD61EAAD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3352800" y="4479276"/>
            <a:ext cx="5486400" cy="0"/>
          </a:xfrm>
          <a:prstGeom prst="line">
            <a:avLst/>
          </a:prstGeom>
          <a:ln w="19050">
            <a:solidFill>
              <a:schemeClr val="tx1">
                <a:lumMod val="50000"/>
                <a:lumOff val="5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" name="Picture 8" descr="Sleeping Giants">
            <a:extLst>
              <a:ext uri="{FF2B5EF4-FFF2-40B4-BE49-F238E27FC236}">
                <a16:creationId xmlns:a16="http://schemas.microsoft.com/office/drawing/2014/main" id="{7B76340D-DFA3-056D-A265-C3DACDD65DA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5360" y="5208623"/>
            <a:ext cx="1630188" cy="63222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Picture 12" descr="Graphical user interface&#10;&#10;Description automatically generated with medium confidence">
            <a:extLst>
              <a:ext uri="{FF2B5EF4-FFF2-40B4-BE49-F238E27FC236}">
                <a16:creationId xmlns:a16="http://schemas.microsoft.com/office/drawing/2014/main" id="{3DDABD46-B460-7E0E-58E3-AE723E659FE3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38632" y="5242208"/>
            <a:ext cx="2285652" cy="598635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6348010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F2AB9-D9E1-BD00-D404-FD30BB9B1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376363"/>
            <a:ext cx="10515600" cy="4351338"/>
          </a:xfrm>
        </p:spPr>
        <p:txBody>
          <a:bodyPr>
            <a:normAutofit/>
          </a:bodyPr>
          <a:lstStyle/>
          <a:p>
            <a:r>
              <a:rPr lang="en-GB" sz="2000" dirty="0">
                <a:latin typeface="Arial Rounded MT Bold" panose="020F0704030504030204" pitchFamily="34" charset="0"/>
              </a:rPr>
              <a:t>Change is needed in the care and support available to people with the conditions</a:t>
            </a:r>
          </a:p>
          <a:p>
            <a:r>
              <a:rPr lang="en-GB" sz="2000" dirty="0">
                <a:latin typeface="Arial Rounded MT Bold" panose="020F0704030504030204" pitchFamily="34" charset="0"/>
              </a:rPr>
              <a:t>Raising awareness and understanding of the conditions amongst professionals should be prioritised in any change initiative </a:t>
            </a:r>
          </a:p>
          <a:p>
            <a:r>
              <a:rPr lang="en-GB" sz="2000" dirty="0">
                <a:latin typeface="Arial Rounded MT Bold" panose="020F0704030504030204" pitchFamily="34" charset="0"/>
              </a:rPr>
              <a:t>Idea of a new clinical lead/champion was supported – what role could they play in the change process/ raising awareness?</a:t>
            </a:r>
          </a:p>
          <a:p>
            <a:r>
              <a:rPr lang="en-GB" sz="2000" dirty="0">
                <a:latin typeface="Arial Rounded MT Bold" panose="020F0704030504030204" pitchFamily="34" charset="0"/>
              </a:rPr>
              <a:t>Given the importance of their support, need to consider how best to engage family and friends with DGMEFM</a:t>
            </a:r>
          </a:p>
          <a:p>
            <a:r>
              <a:rPr lang="en-GB" sz="2000" dirty="0">
                <a:latin typeface="Arial Rounded MT Bold" panose="020F0704030504030204" pitchFamily="34" charset="0"/>
              </a:rPr>
              <a:t>Potential role for DGMEFM and expert patient mentors in increasing confidence of people with a condition to navigate health and social care</a:t>
            </a:r>
          </a:p>
          <a:p>
            <a:r>
              <a:rPr lang="en-GB" sz="2000" dirty="0">
                <a:latin typeface="Arial Rounded MT Bold" panose="020F0704030504030204" pitchFamily="34" charset="0"/>
              </a:rPr>
              <a:t>Further consultation could help to develop the scope of each of the project ideas</a:t>
            </a:r>
          </a:p>
          <a:p>
            <a:r>
              <a:rPr lang="en-GB" sz="2000" dirty="0">
                <a:latin typeface="Arial Rounded MT Bold" panose="020F0704030504030204" pitchFamily="34" charset="0"/>
              </a:rPr>
              <a:t>Need to consider emerging national and local policy context in their development</a:t>
            </a:r>
          </a:p>
          <a:p>
            <a:pPr marL="457200" lvl="1" indent="0">
              <a:buNone/>
            </a:pPr>
            <a:endParaRPr lang="en-GB" sz="1800" dirty="0">
              <a:latin typeface="Arial Rounded MT Bold" panose="020F0704030504030204" pitchFamily="34" charset="0"/>
            </a:endParaRP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F7D9066-9707-3A81-B729-27B3A781EAB6}"/>
              </a:ext>
            </a:extLst>
          </p:cNvPr>
          <p:cNvSpPr txBox="1">
            <a:spLocks/>
          </p:cNvSpPr>
          <p:nvPr/>
        </p:nvSpPr>
        <p:spPr>
          <a:xfrm>
            <a:off x="1524000" y="1376363"/>
            <a:ext cx="9144000" cy="1709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FE8FAD2-BD48-3E17-C838-407800E80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238"/>
          </a:xfrm>
        </p:spPr>
        <p:txBody>
          <a:bodyPr/>
          <a:lstStyle/>
          <a:p>
            <a:r>
              <a:rPr lang="en-GB" b="1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Final thoughts and recommendations</a:t>
            </a:r>
            <a:r>
              <a:rPr lang="en-GB" sz="4400" b="1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: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pic>
        <p:nvPicPr>
          <p:cNvPr id="9" name="Picture 8" descr="Sleeping Giants">
            <a:extLst>
              <a:ext uri="{FF2B5EF4-FFF2-40B4-BE49-F238E27FC236}">
                <a16:creationId xmlns:a16="http://schemas.microsoft.com/office/drawing/2014/main" id="{C61123C9-7F65-A98D-43FB-46B1C7326C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" y="6056348"/>
            <a:ext cx="1630188" cy="632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125477207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55991-8838-4C22-A058-18A957B50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sz="5400" b="1" dirty="0"/>
            </a:br>
            <a:br>
              <a:rPr lang="en-GB" sz="5400" b="1" dirty="0"/>
            </a:br>
            <a:endParaRPr lang="en-GB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20868-AB5C-464E-B797-83A9F81A6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648" y="370296"/>
            <a:ext cx="6172200" cy="4873625"/>
          </a:xfrm>
        </p:spPr>
        <p:txBody>
          <a:bodyPr anchor="t" anchorCtr="0">
            <a:normAutofit/>
          </a:bodyPr>
          <a:lstStyle/>
          <a:p>
            <a:endParaRPr lang="en-GB" sz="2400" dirty="0"/>
          </a:p>
          <a:p>
            <a:endParaRPr lang="en-GB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FC7B01-D2AD-27B1-3EB7-1BCB7AB6B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431" y="1114425"/>
            <a:ext cx="3932237" cy="3811588"/>
          </a:xfrm>
        </p:spPr>
        <p:txBody>
          <a:bodyPr/>
          <a:lstStyle/>
          <a:p>
            <a:r>
              <a:rPr lang="en-GB" sz="2400" b="1" dirty="0">
                <a:latin typeface="Arial Rounded MT Bold" panose="020F0704030504030204" pitchFamily="34" charset="0"/>
              </a:rPr>
              <a:t>Key Findings:</a:t>
            </a:r>
            <a:br>
              <a:rPr lang="en-GB" sz="2400" b="1" dirty="0">
                <a:latin typeface="Arial Rounded MT Bold" panose="020F0704030504030204" pitchFamily="34" charset="0"/>
              </a:rPr>
            </a:br>
            <a:r>
              <a:rPr lang="en-GB" sz="1600" dirty="0">
                <a:latin typeface="Arial Rounded MT Bold" panose="020F0704030504030204" pitchFamily="34" charset="0"/>
              </a:rPr>
              <a:t>More people receive support from a family member than any other type of support at every stage of their condition</a:t>
            </a:r>
          </a:p>
          <a:p>
            <a:endParaRPr lang="en-GB" dirty="0">
              <a:latin typeface="Arial Rounded MT Bold" panose="020F0704030504030204" pitchFamily="34" charset="0"/>
            </a:endParaRPr>
          </a:p>
        </p:txBody>
      </p:sp>
      <p:graphicFrame>
        <p:nvGraphicFramePr>
          <p:cNvPr id="7" name="Chart 6">
            <a:extLst>
              <a:ext uri="{FF2B5EF4-FFF2-40B4-BE49-F238E27FC236}">
                <a16:creationId xmlns:a16="http://schemas.microsoft.com/office/drawing/2014/main" id="{DDAB4470-1E79-4293-8446-4B3768694DE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2182095422"/>
              </p:ext>
            </p:extLst>
          </p:nvPr>
        </p:nvGraphicFramePr>
        <p:xfrm>
          <a:off x="4744132" y="1257300"/>
          <a:ext cx="6926757" cy="468138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pic>
        <p:nvPicPr>
          <p:cNvPr id="9" name="Picture 8" descr="Sleeping Giants">
            <a:extLst>
              <a:ext uri="{FF2B5EF4-FFF2-40B4-BE49-F238E27FC236}">
                <a16:creationId xmlns:a16="http://schemas.microsoft.com/office/drawing/2014/main" id="{53CB90F4-1115-635A-D5B8-147BF04E823B}"/>
              </a:ext>
            </a:extLst>
          </p:cNvPr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26" y="6113498"/>
            <a:ext cx="1630188" cy="632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25515758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55991-8838-4C22-A058-18A957B50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sz="5400" b="1" dirty="0"/>
            </a:br>
            <a:br>
              <a:rPr lang="en-GB" sz="5400" b="1" dirty="0"/>
            </a:br>
            <a:endParaRPr lang="en-GB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20868-AB5C-464E-B797-83A9F81A6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648" y="370296"/>
            <a:ext cx="6172200" cy="4873625"/>
          </a:xfrm>
        </p:spPr>
        <p:txBody>
          <a:bodyPr anchor="t" anchorCtr="0">
            <a:normAutofit/>
          </a:bodyPr>
          <a:lstStyle/>
          <a:p>
            <a:endParaRPr lang="en-GB" sz="2400" dirty="0"/>
          </a:p>
          <a:p>
            <a:endParaRPr lang="en-GB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FC7B01-D2AD-27B1-3EB7-1BCB7AB6B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431" y="1114425"/>
            <a:ext cx="3932237" cy="3811588"/>
          </a:xfrm>
        </p:spPr>
        <p:txBody>
          <a:bodyPr/>
          <a:lstStyle/>
          <a:p>
            <a:r>
              <a:rPr lang="en-GB" sz="2400" b="1" dirty="0">
                <a:latin typeface="Arial Rounded MT Bold" panose="020F0704030504030204" pitchFamily="34" charset="0"/>
              </a:rPr>
              <a:t>Key Findings:</a:t>
            </a:r>
            <a:br>
              <a:rPr lang="en-GB" sz="2400" b="1" dirty="0">
                <a:latin typeface="Arial Rounded MT Bold" panose="020F0704030504030204" pitchFamily="34" charset="0"/>
              </a:rPr>
            </a:br>
            <a:r>
              <a:rPr lang="en-GB" sz="1600" dirty="0">
                <a:latin typeface="Arial Rounded MT Bold" panose="020F0704030504030204" pitchFamily="34" charset="0"/>
              </a:rPr>
              <a:t>Support from a family member was generally perceived to be helpful but GP surgeries received relatively low helpfulness ratings</a:t>
            </a:r>
          </a:p>
          <a:p>
            <a:endParaRPr lang="en-GB" dirty="0">
              <a:latin typeface="Arial Rounded MT Bold" panose="020F0704030504030204" pitchFamily="34" charset="0"/>
            </a:endParaRPr>
          </a:p>
        </p:txBody>
      </p:sp>
      <p:pic>
        <p:nvPicPr>
          <p:cNvPr id="9" name="Picture 8" descr="Sleeping Giants">
            <a:extLst>
              <a:ext uri="{FF2B5EF4-FFF2-40B4-BE49-F238E27FC236}">
                <a16:creationId xmlns:a16="http://schemas.microsoft.com/office/drawing/2014/main" id="{53CB90F4-1115-635A-D5B8-147BF04E82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26" y="6113498"/>
            <a:ext cx="1630188" cy="6322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8" name="Chart 7">
            <a:extLst>
              <a:ext uri="{FF2B5EF4-FFF2-40B4-BE49-F238E27FC236}">
                <a16:creationId xmlns:a16="http://schemas.microsoft.com/office/drawing/2014/main" id="{52973D21-4A83-4E4B-B6C1-31E3DF245C6E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3186273460"/>
              </p:ext>
            </p:extLst>
          </p:nvPr>
        </p:nvGraphicFramePr>
        <p:xfrm>
          <a:off x="4555996" y="1007110"/>
          <a:ext cx="7085398" cy="53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64817386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9AF2AB9-D9E1-BD00-D404-FD30BB9B105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427162"/>
            <a:ext cx="10515600" cy="4351338"/>
          </a:xfrm>
        </p:spPr>
        <p:txBody>
          <a:bodyPr>
            <a:normAutofit/>
          </a:bodyPr>
          <a:lstStyle/>
          <a:p>
            <a:r>
              <a:rPr lang="en-GB" sz="2400" dirty="0">
                <a:latin typeface="Arial Rounded MT Bold" panose="020F0704030504030204" pitchFamily="34" charset="0"/>
              </a:rPr>
              <a:t>DGMEFM commissioned Sleeping Giants to consult with local stakeholders and people with one or more of the conditions supported by the network</a:t>
            </a:r>
          </a:p>
          <a:p>
            <a:r>
              <a:rPr lang="en-GB" sz="2400" dirty="0">
                <a:latin typeface="Arial Rounded MT Bold" panose="020F0704030504030204" pitchFamily="34" charset="0"/>
              </a:rPr>
              <a:t>Aim: to establish the need for and feasibility of 3 project ideas</a:t>
            </a:r>
          </a:p>
        </p:txBody>
      </p:sp>
      <p:sp>
        <p:nvSpPr>
          <p:cNvPr id="4" name="Title 1">
            <a:extLst>
              <a:ext uri="{FF2B5EF4-FFF2-40B4-BE49-F238E27FC236}">
                <a16:creationId xmlns:a16="http://schemas.microsoft.com/office/drawing/2014/main" id="{CF7D9066-9707-3A81-B729-27B3A781EAB6}"/>
              </a:ext>
            </a:extLst>
          </p:cNvPr>
          <p:cNvSpPr txBox="1">
            <a:spLocks/>
          </p:cNvSpPr>
          <p:nvPr/>
        </p:nvSpPr>
        <p:spPr>
          <a:xfrm>
            <a:off x="1524000" y="1376363"/>
            <a:ext cx="9144000" cy="170973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endParaRPr lang="en-GB" sz="2800" dirty="0"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6" name="Title 5">
            <a:extLst>
              <a:ext uri="{FF2B5EF4-FFF2-40B4-BE49-F238E27FC236}">
                <a16:creationId xmlns:a16="http://schemas.microsoft.com/office/drawing/2014/main" id="{AFE8FAD2-BD48-3E17-C838-407800E80E3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011238"/>
          </a:xfrm>
        </p:spPr>
        <p:txBody>
          <a:bodyPr/>
          <a:lstStyle/>
          <a:p>
            <a:r>
              <a:rPr lang="en-GB" sz="4400" b="1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Background:</a:t>
            </a:r>
            <a:endParaRPr lang="en-GB" dirty="0">
              <a:latin typeface="Arial Rounded MT Bold" panose="020F0704030504030204" pitchFamily="34" charset="0"/>
            </a:endParaRPr>
          </a:p>
        </p:txBody>
      </p:sp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D7C1402E-803A-78DA-04E8-2833D6DC155E}"/>
              </a:ext>
            </a:extLst>
          </p:cNvPr>
          <p:cNvSpPr/>
          <p:nvPr/>
        </p:nvSpPr>
        <p:spPr>
          <a:xfrm>
            <a:off x="6276975" y="3035302"/>
            <a:ext cx="5076825" cy="272415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latin typeface="Arial Rounded MT Bold" panose="020F0704030504030204" pitchFamily="34" charset="0"/>
              </a:rPr>
              <a:t>3. Expand services for people with the conditions through changes that include the development of a volunteer befriending project for the most isolated individuals</a:t>
            </a:r>
          </a:p>
        </p:txBody>
      </p:sp>
      <p:sp>
        <p:nvSpPr>
          <p:cNvPr id="8" name="Rectangle: Rounded Corners 7">
            <a:extLst>
              <a:ext uri="{FF2B5EF4-FFF2-40B4-BE49-F238E27FC236}">
                <a16:creationId xmlns:a16="http://schemas.microsoft.com/office/drawing/2014/main" id="{A31CAB1C-29B1-DD68-2B4C-CBC75325D26C}"/>
              </a:ext>
            </a:extLst>
          </p:cNvPr>
          <p:cNvSpPr/>
          <p:nvPr/>
        </p:nvSpPr>
        <p:spPr>
          <a:xfrm>
            <a:off x="933450" y="3054350"/>
            <a:ext cx="5076825" cy="2724150"/>
          </a:xfrm>
          <a:prstGeom prst="roundRect">
            <a:avLst/>
          </a:prstGeom>
          <a:solidFill>
            <a:schemeClr val="bg1">
              <a:lumMod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GB" sz="1600" dirty="0">
                <a:latin typeface="Arial Rounded MT Bold" panose="020F0704030504030204" pitchFamily="34" charset="0"/>
              </a:rPr>
              <a:t>Develop experts in the conditions by:</a:t>
            </a:r>
          </a:p>
          <a:p>
            <a:pPr marL="342900" indent="-342900">
              <a:buAutoNum type="arabicPeriod"/>
            </a:pPr>
            <a:r>
              <a:rPr lang="en-GB" sz="1600" dirty="0">
                <a:latin typeface="Arial Rounded MT Bold" panose="020F0704030504030204" pitchFamily="34" charset="0"/>
              </a:rPr>
              <a:t>Working with NHS Dumfries and Galloway to identify or recruit a clinical lead or champion, who would then provide specialist support to NHS staff and raise awareness</a:t>
            </a:r>
          </a:p>
          <a:p>
            <a:pPr marL="342900" indent="-342900">
              <a:buAutoNum type="arabicPeriod"/>
            </a:pPr>
            <a:r>
              <a:rPr lang="en-GB" sz="1600" dirty="0">
                <a:latin typeface="Arial Rounded MT Bold" panose="020F0704030504030204" pitchFamily="34" charset="0"/>
              </a:rPr>
              <a:t>The development of an expert patient mentoring scheme for those who are newly diagnosed, with the expert patients to offer peer mentoring support  </a:t>
            </a:r>
          </a:p>
        </p:txBody>
      </p:sp>
      <p:pic>
        <p:nvPicPr>
          <p:cNvPr id="9" name="Picture 8" descr="Sleeping Giants">
            <a:extLst>
              <a:ext uri="{FF2B5EF4-FFF2-40B4-BE49-F238E27FC236}">
                <a16:creationId xmlns:a16="http://schemas.microsoft.com/office/drawing/2014/main" id="{C61123C9-7F65-A98D-43FB-46B1C7326C2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2410" y="6056348"/>
            <a:ext cx="1630188" cy="632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9584927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3094F4-9869-42EC-9232-83B53D944716}"/>
              </a:ext>
            </a:extLst>
          </p:cNvPr>
          <p:cNvSpPr txBox="1"/>
          <p:nvPr/>
        </p:nvSpPr>
        <p:spPr>
          <a:xfrm>
            <a:off x="914707" y="323850"/>
            <a:ext cx="644811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What we did:</a:t>
            </a:r>
            <a:endParaRPr lang="en-GB" sz="3600" dirty="0">
              <a:latin typeface="Arial Rounded MT Bold" panose="020F0704030504030204" pitchFamily="34" charset="0"/>
            </a:endParaRPr>
          </a:p>
        </p:txBody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6EFD1539-9F1C-A413-24FC-F9EDD826C02F}"/>
              </a:ext>
            </a:extLst>
          </p:cNvPr>
          <p:cNvGrpSpPr/>
          <p:nvPr/>
        </p:nvGrpSpPr>
        <p:grpSpPr>
          <a:xfrm>
            <a:off x="1269999" y="1477287"/>
            <a:ext cx="9680575" cy="1200150"/>
            <a:chOff x="1349375" y="1352550"/>
            <a:chExt cx="9680575" cy="1200150"/>
          </a:xfrm>
        </p:grpSpPr>
        <p:sp>
          <p:nvSpPr>
            <p:cNvPr id="10" name="Rectangle 9" descr="Clipboard Mixed with solid fill">
              <a:extLst>
                <a:ext uri="{FF2B5EF4-FFF2-40B4-BE49-F238E27FC236}">
                  <a16:creationId xmlns:a16="http://schemas.microsoft.com/office/drawing/2014/main" id="{1C3103F8-4E98-261A-CCC5-66A4E2FE4634}"/>
                </a:ext>
              </a:extLst>
            </p:cNvPr>
            <p:cNvSpPr/>
            <p:nvPr/>
          </p:nvSpPr>
          <p:spPr>
            <a:xfrm>
              <a:off x="1349375" y="1638300"/>
              <a:ext cx="755650" cy="914400"/>
            </a:xfrm>
            <a:prstGeom prst="rect">
              <a:avLst/>
            </a:prstGeom>
            <a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4"/>
                  </a:ext>
                </a:extLst>
              </a:blip>
              <a:srcRect/>
              <a:stretch>
                <a:fillRect l="-25000" r="-25000"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4" name="TextBox 3">
              <a:extLst>
                <a:ext uri="{FF2B5EF4-FFF2-40B4-BE49-F238E27FC236}">
                  <a16:creationId xmlns:a16="http://schemas.microsoft.com/office/drawing/2014/main" id="{77DF873D-3774-FF55-54AE-5867DE639FDB}"/>
                </a:ext>
              </a:extLst>
            </p:cNvPr>
            <p:cNvSpPr txBox="1"/>
            <p:nvPr/>
          </p:nvSpPr>
          <p:spPr>
            <a:xfrm>
              <a:off x="2371725" y="1352550"/>
              <a:ext cx="865822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lvl="0">
                <a:tabLst>
                  <a:tab pos="228600" algn="l"/>
                  <a:tab pos="457200" algn="l"/>
                </a:tabLst>
              </a:pPr>
              <a:r>
                <a:rPr lang="en-GB" sz="1600" b="1" dirty="0">
                  <a:effectLst/>
                  <a:latin typeface="Arial Rounded MT Bold" panose="020F0704030504030204" pitchFamily="34" charset="0"/>
                  <a:ea typeface="Times New Roman" panose="02020603050405020304" pitchFamily="18" charset="0"/>
                </a:rPr>
                <a:t>Surveys:</a:t>
              </a:r>
            </a:p>
            <a:p>
              <a:pPr marL="342900" lvl="0" indent="-342900">
                <a:buFont typeface="Times New Roman" panose="02020603050405020304" pitchFamily="18" charset="0"/>
                <a:buChar char="•"/>
                <a:tabLst>
                  <a:tab pos="228600" algn="l"/>
                  <a:tab pos="457200" algn="l"/>
                </a:tabLst>
              </a:pPr>
              <a:r>
                <a:rPr lang="en-GB" sz="1600" dirty="0">
                  <a:effectLst/>
                  <a:latin typeface="Arial Rounded MT Bold" panose="020F0704030504030204" pitchFamily="34" charset="0"/>
                  <a:ea typeface="Times New Roman" panose="02020603050405020304" pitchFamily="18" charset="0"/>
                </a:rPr>
                <a:t>27 people from partner agencies completed an online survey</a:t>
              </a:r>
            </a:p>
            <a:p>
              <a:pPr marL="342900" lvl="0" indent="-342900">
                <a:buFont typeface="Times New Roman" panose="02020603050405020304" pitchFamily="18" charset="0"/>
                <a:buChar char="•"/>
                <a:tabLst>
                  <a:tab pos="228600" algn="l"/>
                  <a:tab pos="457200" algn="l"/>
                </a:tabLst>
              </a:pPr>
              <a:r>
                <a:rPr lang="en-GB" sz="1600" dirty="0">
                  <a:effectLst/>
                  <a:latin typeface="Arial Rounded MT Bold" panose="020F0704030504030204" pitchFamily="34" charset="0"/>
                  <a:ea typeface="Times New Roman" panose="02020603050405020304" pitchFamily="18" charset="0"/>
                </a:rPr>
                <a:t>53 people with a condition completed a separate online survey, 32 of whom had ME/CFS, 28 fibromyalgia and 4 long COVID</a:t>
              </a:r>
              <a:endParaRPr lang="en-GB" sz="1600" dirty="0">
                <a:latin typeface="Arial Rounded MT Bold" panose="020F0704030504030204" pitchFamily="34" charset="0"/>
              </a:endParaRPr>
            </a:p>
          </p:txBody>
        </p:sp>
      </p:grpSp>
      <p:grpSp>
        <p:nvGrpSpPr>
          <p:cNvPr id="8" name="Group 7">
            <a:extLst>
              <a:ext uri="{FF2B5EF4-FFF2-40B4-BE49-F238E27FC236}">
                <a16:creationId xmlns:a16="http://schemas.microsoft.com/office/drawing/2014/main" id="{E6057C57-2CF2-9921-2C53-29D84CDEE147}"/>
              </a:ext>
            </a:extLst>
          </p:cNvPr>
          <p:cNvGrpSpPr/>
          <p:nvPr/>
        </p:nvGrpSpPr>
        <p:grpSpPr>
          <a:xfrm>
            <a:off x="1269999" y="2764806"/>
            <a:ext cx="9359900" cy="830997"/>
            <a:chOff x="1270000" y="3552825"/>
            <a:chExt cx="8074025" cy="830997"/>
          </a:xfrm>
        </p:grpSpPr>
        <p:sp>
          <p:nvSpPr>
            <p:cNvPr id="12" name="Rectangle 11" descr="Questions with solid fill">
              <a:extLst>
                <a:ext uri="{FF2B5EF4-FFF2-40B4-BE49-F238E27FC236}">
                  <a16:creationId xmlns:a16="http://schemas.microsoft.com/office/drawing/2014/main" id="{B9DF6EB2-9A36-0D97-39F1-6163DAB34289}"/>
                </a:ext>
              </a:extLst>
            </p:cNvPr>
            <p:cNvSpPr/>
            <p:nvPr/>
          </p:nvSpPr>
          <p:spPr>
            <a:xfrm>
              <a:off x="1270000" y="3667126"/>
              <a:ext cx="914400" cy="638175"/>
            </a:xfrm>
            <a:prstGeom prst="rect">
              <a:avLst/>
            </a:prstGeom>
            <a:blipFill>
              <a:blip r:embed="rId5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6"/>
                  </a:ext>
                </a:extLst>
              </a:blip>
              <a:srcRect/>
              <a:stretch>
                <a:fillRect t="-7000" b="-7000"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  <p:sp>
          <p:nvSpPr>
            <p:cNvPr id="5" name="TextBox 4">
              <a:extLst>
                <a:ext uri="{FF2B5EF4-FFF2-40B4-BE49-F238E27FC236}">
                  <a16:creationId xmlns:a16="http://schemas.microsoft.com/office/drawing/2014/main" id="{F925DC28-7F65-F754-B391-50785A73B80F}"/>
                </a:ext>
              </a:extLst>
            </p:cNvPr>
            <p:cNvSpPr txBox="1"/>
            <p:nvPr/>
          </p:nvSpPr>
          <p:spPr>
            <a:xfrm>
              <a:off x="2371725" y="3552825"/>
              <a:ext cx="6972300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effectLst/>
                  <a:latin typeface="Arial Rounded MT Bold" panose="020F0704030504030204" pitchFamily="34" charset="0"/>
                  <a:ea typeface="Times New Roman" panose="02020603050405020304" pitchFamily="18" charset="0"/>
                </a:rPr>
                <a:t>Interviews:</a:t>
              </a:r>
              <a:endParaRPr lang="en-GB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endParaRP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effectLst/>
                  <a:latin typeface="Arial Rounded MT Bold" panose="020F0704030504030204" pitchFamily="34" charset="0"/>
                  <a:ea typeface="Times New Roman" panose="02020603050405020304" pitchFamily="18" charset="0"/>
                </a:rPr>
                <a:t>11 local stakeholders from health and social care services took part in an interview</a:t>
              </a:r>
              <a:endParaRPr lang="en-GB" sz="1600" dirty="0">
                <a:latin typeface="Arial Rounded MT Bold" panose="020F0704030504030204" pitchFamily="34" charset="0"/>
              </a:endParaRPr>
            </a:p>
          </p:txBody>
        </p:sp>
      </p:grpSp>
      <p:grpSp>
        <p:nvGrpSpPr>
          <p:cNvPr id="11" name="Group 10">
            <a:extLst>
              <a:ext uri="{FF2B5EF4-FFF2-40B4-BE49-F238E27FC236}">
                <a16:creationId xmlns:a16="http://schemas.microsoft.com/office/drawing/2014/main" id="{232011C4-6DB5-93C6-6AFF-28916C95CBFB}"/>
              </a:ext>
            </a:extLst>
          </p:cNvPr>
          <p:cNvGrpSpPr/>
          <p:nvPr/>
        </p:nvGrpSpPr>
        <p:grpSpPr>
          <a:xfrm>
            <a:off x="1269999" y="4647366"/>
            <a:ext cx="9359899" cy="1144667"/>
            <a:chOff x="1270000" y="4619625"/>
            <a:chExt cx="9359899" cy="1144667"/>
          </a:xfrm>
        </p:grpSpPr>
        <p:sp>
          <p:nvSpPr>
            <p:cNvPr id="14" name="TextBox 13">
              <a:extLst>
                <a:ext uri="{FF2B5EF4-FFF2-40B4-BE49-F238E27FC236}">
                  <a16:creationId xmlns:a16="http://schemas.microsoft.com/office/drawing/2014/main" id="{9DED1B83-E439-76F9-2FF8-BB60462DB7B4}"/>
                </a:ext>
              </a:extLst>
            </p:cNvPr>
            <p:cNvSpPr txBox="1"/>
            <p:nvPr/>
          </p:nvSpPr>
          <p:spPr>
            <a:xfrm>
              <a:off x="2371724" y="4687074"/>
              <a:ext cx="8258175" cy="1077218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effectLst/>
                  <a:latin typeface="Arial Rounded MT Bold" panose="020F0704030504030204" pitchFamily="34" charset="0"/>
                  <a:ea typeface="Times New Roman" panose="02020603050405020304" pitchFamily="18" charset="0"/>
                </a:rPr>
                <a:t>Network Facebook Page:</a:t>
              </a:r>
            </a:p>
            <a:p>
              <a:pPr marL="285750" indent="-285750">
                <a:buFont typeface="Arial" panose="020B0604020202020204" pitchFamily="34" charset="0"/>
                <a:buChar char="•"/>
              </a:pPr>
              <a:r>
                <a:rPr lang="en-GB" sz="1600" dirty="0">
                  <a:effectLst/>
                  <a:latin typeface="Arial Rounded MT Bold" panose="020F0704030504030204" pitchFamily="34" charset="0"/>
                  <a:ea typeface="Times New Roman" panose="02020603050405020304" pitchFamily="18" charset="0"/>
                </a:rPr>
                <a:t>People with ME/CFS, FM or long COVID fed back their views via questions asked on a private Facebook page</a:t>
              </a:r>
            </a:p>
            <a:p>
              <a:endParaRPr lang="en-GB" sz="1600" dirty="0">
                <a:latin typeface="Arial Rounded MT Bold" panose="020F0704030504030204" pitchFamily="34" charset="0"/>
              </a:endParaRPr>
            </a:p>
          </p:txBody>
        </p:sp>
        <p:sp>
          <p:nvSpPr>
            <p:cNvPr id="18" name="Rectangle 17" descr="Internet with solid fill">
              <a:extLst>
                <a:ext uri="{FF2B5EF4-FFF2-40B4-BE49-F238E27FC236}">
                  <a16:creationId xmlns:a16="http://schemas.microsoft.com/office/drawing/2014/main" id="{5C923116-D1B6-6942-6778-DF0F948D5BAB}"/>
                </a:ext>
              </a:extLst>
            </p:cNvPr>
            <p:cNvSpPr/>
            <p:nvPr/>
          </p:nvSpPr>
          <p:spPr>
            <a:xfrm>
              <a:off x="1270000" y="4619625"/>
              <a:ext cx="914400" cy="914400"/>
            </a:xfrm>
            <a:prstGeom prst="rect">
              <a:avLst/>
            </a:prstGeom>
            <a:blipFill>
              <a:blip r:embed="rId7">
                <a:extLst>
                  <a:ext uri="{28A0092B-C50C-407E-A947-70E740481C1C}">
                    <a14:useLocalDpi xmlns:a14="http://schemas.microsoft.com/office/drawing/2010/main" val="0"/>
                  </a:ext>
                  <a:ext uri="{96DAC541-7B7A-43D3-8B79-37D633B846F1}">
                    <asvg:svgBlip xmlns:asvg="http://schemas.microsoft.com/office/drawing/2016/SVG/main" r:embed="rId8"/>
                  </a:ext>
                </a:extLst>
              </a:blip>
              <a:srcRect/>
              <a:stretch>
                <a:fillRect t="-8000" b="-8000"/>
              </a:stretch>
            </a:blipFill>
            <a:ln>
              <a:noFill/>
            </a:ln>
          </p:spPr>
          <p:style>
            <a:lnRef idx="2">
              <a:scrgbClr r="0" g="0" b="0"/>
            </a:lnRef>
            <a:fillRef idx="1">
              <a:scrgbClr r="0" g="0" b="0"/>
            </a:fillRef>
            <a:effectRef idx="0">
              <a:schemeClr val="accent3">
                <a:tint val="40000"/>
                <a:hueOff val="0"/>
                <a:satOff val="0"/>
                <a:lumOff val="0"/>
                <a:alphaOff val="0"/>
              </a:schemeClr>
            </a:effectRef>
            <a:fontRef idx="minor">
              <a:schemeClr val="lt1">
                <a:hueOff val="0"/>
                <a:satOff val="0"/>
                <a:lumOff val="0"/>
                <a:alphaOff val="0"/>
              </a:schemeClr>
            </a:fontRef>
          </p:style>
          <p:txBody>
            <a:bodyPr/>
            <a:lstStyle/>
            <a:p>
              <a:endParaRPr lang="en-GB"/>
            </a:p>
          </p:txBody>
        </p:sp>
      </p:grpSp>
      <p:pic>
        <p:nvPicPr>
          <p:cNvPr id="21" name="Picture 20" descr="Sleeping Giants">
            <a:extLst>
              <a:ext uri="{FF2B5EF4-FFF2-40B4-BE49-F238E27FC236}">
                <a16:creationId xmlns:a16="http://schemas.microsoft.com/office/drawing/2014/main" id="{4E4F4881-374C-2BEE-DD2E-6F90A9ECA093}"/>
              </a:ext>
            </a:extLst>
          </p:cNvPr>
          <p:cNvPicPr>
            <a:picLocks noChangeAspect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26" y="6113498"/>
            <a:ext cx="1630188" cy="6322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23" name="Group 22">
            <a:extLst>
              <a:ext uri="{FF2B5EF4-FFF2-40B4-BE49-F238E27FC236}">
                <a16:creationId xmlns:a16="http://schemas.microsoft.com/office/drawing/2014/main" id="{A62D2D44-A091-9D56-DAD9-8ED6E332B9A2}"/>
              </a:ext>
            </a:extLst>
          </p:cNvPr>
          <p:cNvGrpSpPr/>
          <p:nvPr/>
        </p:nvGrpSpPr>
        <p:grpSpPr>
          <a:xfrm>
            <a:off x="1270000" y="3650831"/>
            <a:ext cx="9193382" cy="1107996"/>
            <a:chOff x="1270000" y="3650831"/>
            <a:chExt cx="9193382" cy="1107996"/>
          </a:xfrm>
        </p:grpSpPr>
        <p:pic>
          <p:nvPicPr>
            <p:cNvPr id="22" name="Graphic 19" descr="Meeting with solid fill">
              <a:extLst>
                <a:ext uri="{FF2B5EF4-FFF2-40B4-BE49-F238E27FC236}">
                  <a16:creationId xmlns:a16="http://schemas.microsoft.com/office/drawing/2014/main" id="{5AE508BD-F819-7920-A98F-25BDD5D09CBB}"/>
                </a:ext>
              </a:extLst>
            </p:cNvPr>
            <p:cNvPicPr>
              <a:picLocks noChangeAspect="1"/>
            </p:cNvPicPr>
            <p:nvPr/>
          </p:nvPicPr>
          <p:blipFill>
            <a:blip r:embed="rId10">
              <a:extLst>
                <a:ext uri="{28A0092B-C50C-407E-A947-70E740481C1C}">
                  <a14:useLocalDpi xmlns:a14="http://schemas.microsoft.com/office/drawing/2010/main" val="0"/>
                </a:ext>
                <a:ext uri="{96DAC541-7B7A-43D3-8B79-37D633B846F1}">
                  <asvg:svgBlip xmlns:asvg="http://schemas.microsoft.com/office/drawing/2016/SVG/main" r:embed="rId11"/>
                </a:ext>
              </a:extLst>
            </a:blip>
            <a:stretch>
              <a:fillRect/>
            </a:stretch>
          </p:blipFill>
          <p:spPr>
            <a:xfrm>
              <a:off x="1270000" y="3718735"/>
              <a:ext cx="914400" cy="723900"/>
            </a:xfrm>
            <a:prstGeom prst="rect">
              <a:avLst/>
            </a:prstGeom>
          </p:spPr>
        </p:pic>
        <p:sp>
          <p:nvSpPr>
            <p:cNvPr id="13" name="TextBox 12">
              <a:extLst>
                <a:ext uri="{FF2B5EF4-FFF2-40B4-BE49-F238E27FC236}">
                  <a16:creationId xmlns:a16="http://schemas.microsoft.com/office/drawing/2014/main" id="{64C88F57-BC40-DC51-93EC-A7394BEAAED9}"/>
                </a:ext>
              </a:extLst>
            </p:cNvPr>
            <p:cNvSpPr txBox="1"/>
            <p:nvPr/>
          </p:nvSpPr>
          <p:spPr>
            <a:xfrm>
              <a:off x="2547186" y="3650831"/>
              <a:ext cx="7916196" cy="110799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600" b="1" dirty="0">
                  <a:effectLst/>
                  <a:latin typeface="Arial Rounded MT Bold" panose="020F0704030504030204" pitchFamily="34" charset="0"/>
                  <a:ea typeface="Times New Roman" panose="02020603050405020304" pitchFamily="18" charset="0"/>
                </a:rPr>
                <a:t>Focus Groups:</a:t>
              </a:r>
              <a:endParaRPr lang="en-GB" sz="1600" dirty="0">
                <a:effectLst/>
                <a:latin typeface="Arial Rounded MT Bold" panose="020F0704030504030204" pitchFamily="34" charset="0"/>
                <a:ea typeface="Times New Roman" panose="02020603050405020304" pitchFamily="18" charset="0"/>
              </a:endParaRPr>
            </a:p>
            <a:p>
              <a:pPr marL="342900" lvl="0" indent="-342900">
                <a:buFont typeface="Times New Roman" panose="02020603050405020304" pitchFamily="18" charset="0"/>
                <a:buChar char="•"/>
                <a:tabLst>
                  <a:tab pos="228600" algn="l"/>
                  <a:tab pos="457200" algn="l"/>
                </a:tabLst>
              </a:pPr>
              <a:r>
                <a:rPr lang="en-GB" sz="1600" dirty="0">
                  <a:effectLst/>
                  <a:latin typeface="Arial Rounded MT Bold" panose="020F0704030504030204" pitchFamily="34" charset="0"/>
                  <a:ea typeface="Times New Roman" panose="02020603050405020304" pitchFamily="18" charset="0"/>
                </a:rPr>
                <a:t>4 focus groups were held with partner agencies</a:t>
              </a:r>
            </a:p>
            <a:p>
              <a:pPr marL="342900" lvl="0" indent="-342900">
                <a:buFont typeface="Times New Roman" panose="02020603050405020304" pitchFamily="18" charset="0"/>
                <a:buChar char="•"/>
                <a:tabLst>
                  <a:tab pos="228600" algn="l"/>
                  <a:tab pos="457200" algn="l"/>
                </a:tabLst>
              </a:pPr>
              <a:r>
                <a:rPr lang="en-GB" sz="1600" dirty="0">
                  <a:effectLst/>
                  <a:latin typeface="Arial Rounded MT Bold" panose="020F0704030504030204" pitchFamily="34" charset="0"/>
                  <a:ea typeface="Times New Roman" panose="02020603050405020304" pitchFamily="18" charset="0"/>
                </a:rPr>
                <a:t>1 focus group was held with people with ME/CFS, FM or long COVID</a:t>
              </a:r>
            </a:p>
            <a:p>
              <a:endParaRPr lang="en-GB" sz="1600" dirty="0">
                <a:latin typeface="Arial Rounded MT Bold" panose="020F0704030504030204" pitchFamily="34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32281589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B43094F4-9869-42EC-9232-83B53D944716}"/>
              </a:ext>
            </a:extLst>
          </p:cNvPr>
          <p:cNvSpPr txBox="1"/>
          <p:nvPr/>
        </p:nvSpPr>
        <p:spPr>
          <a:xfrm>
            <a:off x="914707" y="323850"/>
            <a:ext cx="9940106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3600" b="1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Health and Social Care Alliance and </a:t>
            </a:r>
            <a:r>
              <a:rPr lang="en-GB" sz="3600" b="1" i="1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‘</a:t>
            </a:r>
            <a:r>
              <a:rPr lang="en-GB" sz="3600" b="1" i="1" dirty="0" err="1">
                <a:latin typeface="Arial Rounded MT Bold" panose="020F0704030504030204" pitchFamily="34" charset="0"/>
                <a:ea typeface="Times New Roman" panose="02020603050405020304" pitchFamily="18" charset="0"/>
              </a:rPr>
              <a:t>Gaun</a:t>
            </a:r>
            <a:r>
              <a:rPr lang="en-GB" sz="3600" b="1" i="1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 </a:t>
            </a:r>
            <a:r>
              <a:rPr lang="en-GB" sz="3600" b="1" i="1" dirty="0" err="1">
                <a:latin typeface="Arial Rounded MT Bold" panose="020F0704030504030204" pitchFamily="34" charset="0"/>
                <a:ea typeface="Times New Roman" panose="02020603050405020304" pitchFamily="18" charset="0"/>
              </a:rPr>
              <a:t>Yersel</a:t>
            </a:r>
            <a:r>
              <a:rPr lang="en-GB" sz="3600" b="1" i="1" dirty="0">
                <a:latin typeface="Arial Rounded MT Bold" panose="020F0704030504030204" pitchFamily="34" charset="0"/>
                <a:ea typeface="Times New Roman" panose="02020603050405020304" pitchFamily="18" charset="0"/>
              </a:rPr>
              <a:t>!’</a:t>
            </a:r>
            <a:endParaRPr lang="en-GB" sz="3600" i="1" dirty="0">
              <a:latin typeface="Arial Rounded MT Bold" panose="020F0704030504030204" pitchFamily="34" charset="0"/>
            </a:endParaRPr>
          </a:p>
        </p:txBody>
      </p:sp>
      <p:pic>
        <p:nvPicPr>
          <p:cNvPr id="21" name="Picture 20" descr="Sleeping Giants">
            <a:extLst>
              <a:ext uri="{FF2B5EF4-FFF2-40B4-BE49-F238E27FC236}">
                <a16:creationId xmlns:a16="http://schemas.microsoft.com/office/drawing/2014/main" id="{4E4F4881-374C-2BEE-DD2E-6F90A9ECA093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26" y="6113498"/>
            <a:ext cx="1630188" cy="63222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9" name="Group 8">
            <a:extLst>
              <a:ext uri="{FF2B5EF4-FFF2-40B4-BE49-F238E27FC236}">
                <a16:creationId xmlns:a16="http://schemas.microsoft.com/office/drawing/2014/main" id="{BDE58EC8-F37A-8227-411C-C4F38470C2D5}"/>
              </a:ext>
            </a:extLst>
          </p:cNvPr>
          <p:cNvGrpSpPr/>
          <p:nvPr/>
        </p:nvGrpSpPr>
        <p:grpSpPr>
          <a:xfrm>
            <a:off x="4934072" y="1263772"/>
            <a:ext cx="7489865" cy="5270378"/>
            <a:chOff x="4934072" y="1263772"/>
            <a:chExt cx="7489865" cy="5270378"/>
          </a:xfrm>
        </p:grpSpPr>
        <p:pic>
          <p:nvPicPr>
            <p:cNvPr id="13" name="Picture 12" descr="Graphical user interface, application, Word&#10;&#10;Description automatically generated">
              <a:extLst>
                <a:ext uri="{FF2B5EF4-FFF2-40B4-BE49-F238E27FC236}">
                  <a16:creationId xmlns:a16="http://schemas.microsoft.com/office/drawing/2014/main" id="{D895D10E-D75F-0505-5197-9A2A0D51AB0C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3"/>
            <a:srcRect l="57168" t="25049" r="17704" b="12091"/>
            <a:stretch/>
          </p:blipFill>
          <p:spPr bwMode="auto">
            <a:xfrm>
              <a:off x="4934072" y="1263772"/>
              <a:ext cx="7489865" cy="5270378"/>
            </a:xfrm>
            <a:prstGeom prst="rect">
              <a:avLst/>
            </a:prstGeom>
            <a:ln>
              <a:noFill/>
            </a:ln>
            <a:extLst>
              <a:ext uri="{53640926-AAD7-44D8-BBD7-CCE9431645EC}">
                <a14:shadowObscured xmlns:a14="http://schemas.microsoft.com/office/drawing/2010/main"/>
              </a:ext>
            </a:extLst>
          </p:spPr>
        </p:pic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996C95E3-D856-08E7-3FF0-499C7095B796}"/>
                </a:ext>
              </a:extLst>
            </p:cNvPr>
            <p:cNvSpPr txBox="1"/>
            <p:nvPr/>
          </p:nvSpPr>
          <p:spPr>
            <a:xfrm>
              <a:off x="5191432" y="6257151"/>
              <a:ext cx="6096000" cy="276999"/>
            </a:xfrm>
            <a:prstGeom prst="rect">
              <a:avLst/>
            </a:prstGeom>
            <a:noFill/>
          </p:spPr>
          <p:txBody>
            <a:bodyPr wrap="square">
              <a:spAutoFit/>
            </a:bodyPr>
            <a:lstStyle/>
            <a:p>
              <a:r>
                <a:rPr lang="en-GB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Source: ‘</a:t>
              </a:r>
              <a:r>
                <a:rPr lang="en-GB" sz="1200" dirty="0" err="1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Gaun</a:t>
              </a:r>
              <a:r>
                <a:rPr lang="en-GB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 </a:t>
              </a:r>
              <a:r>
                <a:rPr lang="en-GB" sz="1200" dirty="0" err="1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Yersel</a:t>
              </a:r>
              <a:r>
                <a:rPr lang="en-GB" sz="1200" dirty="0">
                  <a:effectLst/>
                  <a:latin typeface="Calibri" panose="020F0502020204030204" pitchFamily="34" charset="0"/>
                  <a:ea typeface="Times New Roman" panose="02020603050405020304" pitchFamily="18" charset="0"/>
                </a:rPr>
                <a:t>!’ (p70)</a:t>
              </a:r>
              <a:endParaRPr lang="en-GB" sz="12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endParaRPr>
            </a:p>
          </p:txBody>
        </p:sp>
      </p:grpSp>
      <p:sp>
        <p:nvSpPr>
          <p:cNvPr id="6" name="TextBox 5">
            <a:extLst>
              <a:ext uri="{FF2B5EF4-FFF2-40B4-BE49-F238E27FC236}">
                <a16:creationId xmlns:a16="http://schemas.microsoft.com/office/drawing/2014/main" id="{AB88ABF0-646F-B2AE-69A8-CABEF8EE4ED6}"/>
              </a:ext>
            </a:extLst>
          </p:cNvPr>
          <p:cNvSpPr txBox="1"/>
          <p:nvPr/>
        </p:nvSpPr>
        <p:spPr>
          <a:xfrm>
            <a:off x="844160" y="1997839"/>
            <a:ext cx="4089912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600" dirty="0">
                <a:latin typeface="Arial Rounded MT Bold" panose="020F0704030504030204" pitchFamily="34" charset="0"/>
              </a:rPr>
              <a:t>Self management for people with a long term condition:</a:t>
            </a:r>
          </a:p>
          <a:p>
            <a:endParaRPr lang="en-GB" sz="1600" dirty="0">
              <a:latin typeface="Arial Rounded MT Bold" panose="020F0704030504030204" pitchFamily="34" charset="0"/>
            </a:endParaRPr>
          </a:p>
          <a:p>
            <a:pPr marL="285750" indent="-285750">
              <a:buFontTx/>
              <a:buChar char="-"/>
            </a:pPr>
            <a:r>
              <a:rPr lang="en-GB" sz="1600" dirty="0">
                <a:latin typeface="Arial Rounded MT Bold" panose="020F0704030504030204" pitchFamily="34" charset="0"/>
              </a:rPr>
              <a:t>Better informed about their condition(s)</a:t>
            </a:r>
          </a:p>
          <a:p>
            <a:pPr marL="285750" indent="-285750">
              <a:buFontTx/>
              <a:buChar char="-"/>
            </a:pPr>
            <a:r>
              <a:rPr lang="en-GB" sz="1600" dirty="0">
                <a:latin typeface="Arial Rounded MT Bold" panose="020F0704030504030204" pitchFamily="34" charset="0"/>
              </a:rPr>
              <a:t>Better prepared for everyday challenges</a:t>
            </a:r>
          </a:p>
          <a:p>
            <a:pPr marL="285750" indent="-285750">
              <a:buFontTx/>
              <a:buChar char="-"/>
            </a:pPr>
            <a:r>
              <a:rPr lang="en-GB" sz="1600" dirty="0">
                <a:latin typeface="Arial Rounded MT Bold" panose="020F0704030504030204" pitchFamily="34" charset="0"/>
              </a:rPr>
              <a:t>Better supported when they need it</a:t>
            </a:r>
          </a:p>
        </p:txBody>
      </p:sp>
    </p:spTree>
    <p:extLst>
      <p:ext uri="{BB962C8B-B14F-4D97-AF65-F5344CB8AC3E}">
        <p14:creationId xmlns:p14="http://schemas.microsoft.com/office/powerpoint/2010/main" val="33062129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55991-8838-4C22-A058-18A957B50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sz="5400" b="1" dirty="0"/>
            </a:br>
            <a:br>
              <a:rPr lang="en-GB" sz="5400" b="1" dirty="0"/>
            </a:br>
            <a:endParaRPr lang="en-GB" sz="5400" b="1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FC7B01-D2AD-27B1-3EB7-1BCB7AB6B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585449" y="177573"/>
            <a:ext cx="10121880" cy="933472"/>
          </a:xfrm>
        </p:spPr>
        <p:txBody>
          <a:bodyPr/>
          <a:lstStyle/>
          <a:p>
            <a:r>
              <a:rPr lang="en-GB" sz="2400" b="1" dirty="0">
                <a:latin typeface="Arial Rounded MT Bold" panose="020F0704030504030204" pitchFamily="34" charset="0"/>
              </a:rPr>
              <a:t>Key Findings:</a:t>
            </a:r>
            <a:br>
              <a:rPr lang="en-GB" sz="2400" b="1" dirty="0">
                <a:latin typeface="Arial Rounded MT Bold" panose="020F0704030504030204" pitchFamily="34" charset="0"/>
              </a:rPr>
            </a:br>
            <a:r>
              <a:rPr lang="en-GB" sz="1600" dirty="0">
                <a:latin typeface="Arial Rounded MT Bold" panose="020F0704030504030204" pitchFamily="34" charset="0"/>
              </a:rPr>
              <a:t>Experiences of the principles of self management </a:t>
            </a:r>
            <a:r>
              <a:rPr lang="en-GB" dirty="0">
                <a:latin typeface="Arial Rounded MT Bold" panose="020F0704030504030204" pitchFamily="34" charset="0"/>
              </a:rPr>
              <a:t>amongst people with lived experience </a:t>
            </a:r>
            <a:r>
              <a:rPr lang="en-GB" sz="1600" dirty="0">
                <a:latin typeface="Arial Rounded MT Bold" panose="020F0704030504030204" pitchFamily="34" charset="0"/>
              </a:rPr>
              <a:t>were mixed and contrasted with partner agency perceptions of how they were delivered</a:t>
            </a:r>
          </a:p>
          <a:p>
            <a:endParaRPr lang="en-GB" sz="1600" dirty="0">
              <a:latin typeface="Arial Rounded MT Bold" panose="020F0704030504030204" pitchFamily="34" charset="0"/>
            </a:endParaRPr>
          </a:p>
          <a:p>
            <a:endParaRPr lang="en-GB" dirty="0">
              <a:latin typeface="Arial Rounded MT Bold" panose="020F0704030504030204" pitchFamily="34" charset="0"/>
            </a:endParaRPr>
          </a:p>
        </p:txBody>
      </p:sp>
      <p:pic>
        <p:nvPicPr>
          <p:cNvPr id="11" name="Picture 10" descr="Sleeping Giants">
            <a:extLst>
              <a:ext uri="{FF2B5EF4-FFF2-40B4-BE49-F238E27FC236}">
                <a16:creationId xmlns:a16="http://schemas.microsoft.com/office/drawing/2014/main" id="{618EB8E9-4216-3C57-90F1-8ADC745150D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484" y="6237659"/>
            <a:ext cx="1507398" cy="584600"/>
          </a:xfrm>
          <a:prstGeom prst="rect">
            <a:avLst/>
          </a:prstGeom>
          <a:noFill/>
          <a:ln>
            <a:noFill/>
          </a:ln>
        </p:spPr>
      </p:pic>
      <p:grpSp>
        <p:nvGrpSpPr>
          <p:cNvPr id="17" name="Group 16">
            <a:extLst>
              <a:ext uri="{FF2B5EF4-FFF2-40B4-BE49-F238E27FC236}">
                <a16:creationId xmlns:a16="http://schemas.microsoft.com/office/drawing/2014/main" id="{AAAB13AA-BFA8-5583-1962-AC879C0E0121}"/>
              </a:ext>
            </a:extLst>
          </p:cNvPr>
          <p:cNvGrpSpPr/>
          <p:nvPr/>
        </p:nvGrpSpPr>
        <p:grpSpPr>
          <a:xfrm>
            <a:off x="5721093" y="1040796"/>
            <a:ext cx="6405809" cy="5240516"/>
            <a:chOff x="5721093" y="1040796"/>
            <a:chExt cx="6405809" cy="5240516"/>
          </a:xfrm>
        </p:grpSpPr>
        <p:graphicFrame>
          <p:nvGraphicFramePr>
            <p:cNvPr id="10" name="Chart 9">
              <a:extLst>
                <a:ext uri="{FF2B5EF4-FFF2-40B4-BE49-F238E27FC236}">
                  <a16:creationId xmlns:a16="http://schemas.microsoft.com/office/drawing/2014/main" id="{11F133F1-AFAB-8664-4760-E85A4EB154E2}"/>
                </a:ext>
              </a:extLst>
            </p:cNvPr>
            <p:cNvGraphicFramePr>
              <a:graphicFrameLocks/>
            </p:cNvGraphicFramePr>
            <p:nvPr>
              <p:extLst>
                <p:ext uri="{D42A27DB-BD31-4B8C-83A1-F6EECF244321}">
                  <p14:modId xmlns:p14="http://schemas.microsoft.com/office/powerpoint/2010/main" val="1125562336"/>
                </p:ext>
              </p:extLst>
            </p:nvPr>
          </p:nvGraphicFramePr>
          <p:xfrm>
            <a:off x="5954702" y="1348574"/>
            <a:ext cx="6172200" cy="4932738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3"/>
            </a:graphicData>
          </a:graphic>
        </p:graphicFrame>
        <p:sp>
          <p:nvSpPr>
            <p:cNvPr id="15" name="TextBox 14">
              <a:extLst>
                <a:ext uri="{FF2B5EF4-FFF2-40B4-BE49-F238E27FC236}">
                  <a16:creationId xmlns:a16="http://schemas.microsoft.com/office/drawing/2014/main" id="{DFD544A1-D0E6-9D8E-A584-30BE93A06D43}"/>
                </a:ext>
              </a:extLst>
            </p:cNvPr>
            <p:cNvSpPr txBox="1"/>
            <p:nvPr/>
          </p:nvSpPr>
          <p:spPr>
            <a:xfrm>
              <a:off x="5721093" y="1040796"/>
              <a:ext cx="54667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Arial Rounded MT Bold" panose="020F0704030504030204" pitchFamily="34" charset="0"/>
                </a:rPr>
                <a:t>Lived Experience Survey:</a:t>
              </a:r>
            </a:p>
          </p:txBody>
        </p:sp>
      </p:grpSp>
      <p:grpSp>
        <p:nvGrpSpPr>
          <p:cNvPr id="18" name="Group 17">
            <a:extLst>
              <a:ext uri="{FF2B5EF4-FFF2-40B4-BE49-F238E27FC236}">
                <a16:creationId xmlns:a16="http://schemas.microsoft.com/office/drawing/2014/main" id="{DFF32D27-36AB-B42F-9760-AE5180143E7B}"/>
              </a:ext>
            </a:extLst>
          </p:cNvPr>
          <p:cNvGrpSpPr/>
          <p:nvPr/>
        </p:nvGrpSpPr>
        <p:grpSpPr>
          <a:xfrm>
            <a:off x="104950" y="1059058"/>
            <a:ext cx="5466735" cy="5222254"/>
            <a:chOff x="104950" y="1059058"/>
            <a:chExt cx="5466735" cy="5222254"/>
          </a:xfrm>
        </p:grpSpPr>
        <p:graphicFrame>
          <p:nvGraphicFramePr>
            <p:cNvPr id="12" name="Chart 11">
              <a:extLst>
                <a:ext uri="{FF2B5EF4-FFF2-40B4-BE49-F238E27FC236}">
                  <a16:creationId xmlns:a16="http://schemas.microsoft.com/office/drawing/2014/main" id="{53F1FFE9-47AC-4EBF-81A9-054150CD0E21}"/>
                </a:ext>
              </a:extLst>
            </p:cNvPr>
            <p:cNvGraphicFramePr/>
            <p:nvPr>
              <p:extLst>
                <p:ext uri="{D42A27DB-BD31-4B8C-83A1-F6EECF244321}">
                  <p14:modId xmlns:p14="http://schemas.microsoft.com/office/powerpoint/2010/main" val="981744514"/>
                </p:ext>
              </p:extLst>
            </p:nvPr>
          </p:nvGraphicFramePr>
          <p:xfrm>
            <a:off x="233628" y="1348573"/>
            <a:ext cx="5338057" cy="4932739"/>
          </p:xfrm>
          <a:graphic>
            <a:graphicData uri="http://schemas.openxmlformats.org/drawingml/2006/chart">
              <c:chart xmlns:c="http://schemas.openxmlformats.org/drawingml/2006/chart" xmlns:r="http://schemas.openxmlformats.org/officeDocument/2006/relationships" r:id="rId4"/>
            </a:graphicData>
          </a:graphic>
        </p:graphicFrame>
        <p:sp>
          <p:nvSpPr>
            <p:cNvPr id="16" name="TextBox 15">
              <a:extLst>
                <a:ext uri="{FF2B5EF4-FFF2-40B4-BE49-F238E27FC236}">
                  <a16:creationId xmlns:a16="http://schemas.microsoft.com/office/drawing/2014/main" id="{AF39EE19-9AC8-5407-6951-CB19F6618938}"/>
                </a:ext>
              </a:extLst>
            </p:cNvPr>
            <p:cNvSpPr txBox="1"/>
            <p:nvPr/>
          </p:nvSpPr>
          <p:spPr>
            <a:xfrm>
              <a:off x="104950" y="1059058"/>
              <a:ext cx="5466735" cy="30777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GB" sz="1400" dirty="0">
                  <a:latin typeface="Arial Rounded MT Bold" panose="020F0704030504030204" pitchFamily="34" charset="0"/>
                </a:rPr>
                <a:t>Partner Agency Survey: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9084339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peech Bubble: Rectangle 4">
            <a:extLst>
              <a:ext uri="{FF2B5EF4-FFF2-40B4-BE49-F238E27FC236}">
                <a16:creationId xmlns:a16="http://schemas.microsoft.com/office/drawing/2014/main" id="{DD333B74-46A5-43F5-BD1C-5379DCFF5A78}"/>
              </a:ext>
            </a:extLst>
          </p:cNvPr>
          <p:cNvSpPr/>
          <p:nvPr/>
        </p:nvSpPr>
        <p:spPr>
          <a:xfrm>
            <a:off x="1611578" y="2007014"/>
            <a:ext cx="2970255" cy="1367738"/>
          </a:xfrm>
          <a:prstGeom prst="wedgeRectCallout">
            <a:avLst>
              <a:gd name="adj1" fmla="val -23518"/>
              <a:gd name="adj2" fmla="val 81064"/>
            </a:avLst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Because you do not always look unwell people do not believe the problems you have</a:t>
            </a:r>
            <a:endParaRPr lang="en-GB" sz="1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6" name="Speech Bubble: Rectangle with Corners Rounded 5">
            <a:extLst>
              <a:ext uri="{FF2B5EF4-FFF2-40B4-BE49-F238E27FC236}">
                <a16:creationId xmlns:a16="http://schemas.microsoft.com/office/drawing/2014/main" id="{4C4C1756-7017-488F-9F49-C1736FFCF178}"/>
              </a:ext>
            </a:extLst>
          </p:cNvPr>
          <p:cNvSpPr/>
          <p:nvPr/>
        </p:nvSpPr>
        <p:spPr>
          <a:xfrm>
            <a:off x="7427765" y="1963782"/>
            <a:ext cx="2522480" cy="1060813"/>
          </a:xfrm>
          <a:prstGeom prst="wedgeRoundRectCallout">
            <a:avLst>
              <a:gd name="adj1" fmla="val -55061"/>
              <a:gd name="adj2" fmla="val -58688"/>
              <a:gd name="adj3" fmla="val 16667"/>
            </a:avLst>
          </a:prstGeom>
          <a:solidFill>
            <a:schemeClr val="tx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>
                <a:latin typeface="Arial Rounded MT Bold" panose="020F0704030504030204" pitchFamily="34" charset="0"/>
              </a:rPr>
              <a:t>People think it's made up and dont take it seriously </a:t>
            </a:r>
            <a:endParaRPr lang="en-GB" sz="1400">
              <a:latin typeface="Arial Rounded MT Bold" panose="020F0704030504030204" pitchFamily="34" charset="0"/>
            </a:endParaRPr>
          </a:p>
        </p:txBody>
      </p:sp>
      <p:sp>
        <p:nvSpPr>
          <p:cNvPr id="7" name="Speech Bubble: Oval 6">
            <a:extLst>
              <a:ext uri="{FF2B5EF4-FFF2-40B4-BE49-F238E27FC236}">
                <a16:creationId xmlns:a16="http://schemas.microsoft.com/office/drawing/2014/main" id="{E1B87E10-F726-416F-8569-0CB327B33D25}"/>
              </a:ext>
            </a:extLst>
          </p:cNvPr>
          <p:cNvSpPr/>
          <p:nvPr/>
        </p:nvSpPr>
        <p:spPr>
          <a:xfrm>
            <a:off x="6096000" y="3651289"/>
            <a:ext cx="3309060" cy="1933093"/>
          </a:xfrm>
          <a:prstGeom prst="wedgeEllipseCallout">
            <a:avLst/>
          </a:prstGeom>
          <a:solidFill>
            <a:srgbClr val="F6BFB4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People don't fully understand and think we all get tired, and don't understand the intensity of the fatigue and pain and the other symptoms that comes with this</a:t>
            </a:r>
            <a:endParaRPr lang="en-GB" sz="1400" dirty="0">
              <a:solidFill>
                <a:schemeClr val="tx1"/>
              </a:solidFill>
              <a:latin typeface="Arial Rounded MT Bold" panose="020F0704030504030204" pitchFamily="34" charset="0"/>
            </a:endParaRPr>
          </a:p>
        </p:txBody>
      </p:sp>
      <p:sp>
        <p:nvSpPr>
          <p:cNvPr id="8" name="Speech Bubble: Rectangle with Corners Rounded 7">
            <a:extLst>
              <a:ext uri="{FF2B5EF4-FFF2-40B4-BE49-F238E27FC236}">
                <a16:creationId xmlns:a16="http://schemas.microsoft.com/office/drawing/2014/main" id="{02B8A01F-B2AE-44DC-8FB0-729497CC4B83}"/>
              </a:ext>
            </a:extLst>
          </p:cNvPr>
          <p:cNvSpPr/>
          <p:nvPr/>
        </p:nvSpPr>
        <p:spPr>
          <a:xfrm>
            <a:off x="1688269" y="4318714"/>
            <a:ext cx="3404840" cy="1617620"/>
          </a:xfrm>
          <a:prstGeom prst="wedgeRoundRectCallout">
            <a:avLst>
              <a:gd name="adj1" fmla="val 34251"/>
              <a:gd name="adj2" fmla="val -96700"/>
              <a:gd name="adj3" fmla="val 16667"/>
            </a:avLst>
          </a:prstGeom>
          <a:solidFill>
            <a:srgbClr val="C0000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>
                <a:latin typeface="Arial Rounded MT Bold" panose="020F0704030504030204" pitchFamily="34" charset="0"/>
              </a:rPr>
              <a:t>General lack of belief in ME and lack of knowledge and understanding</a:t>
            </a:r>
            <a:endParaRPr lang="en-GB" sz="1400" dirty="0">
              <a:latin typeface="Arial Rounded MT Bold" panose="020F0704030504030204" pitchFamily="34" charset="0"/>
            </a:endParaRPr>
          </a:p>
        </p:txBody>
      </p:sp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44A43B25-CD27-6599-4F3A-A34D1396A3EC}"/>
              </a:ext>
            </a:extLst>
          </p:cNvPr>
          <p:cNvSpPr txBox="1">
            <a:spLocks/>
          </p:cNvSpPr>
          <p:nvPr/>
        </p:nvSpPr>
        <p:spPr>
          <a:xfrm>
            <a:off x="545335" y="478959"/>
            <a:ext cx="10928910" cy="12515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1800" b="1" dirty="0">
                <a:latin typeface="Arial Rounded MT Bold" panose="020F0704030504030204" pitchFamily="34" charset="0"/>
              </a:rPr>
              <a:t>Key Findings:</a:t>
            </a:r>
            <a:br>
              <a:rPr lang="en-GB" sz="1800" b="1" dirty="0">
                <a:latin typeface="Arial Rounded MT Bold" panose="020F0704030504030204" pitchFamily="34" charset="0"/>
              </a:rPr>
            </a:br>
            <a:r>
              <a:rPr lang="en-GB" sz="1800" dirty="0">
                <a:latin typeface="Arial Rounded MT Bold" panose="020F0704030504030204" pitchFamily="34" charset="0"/>
              </a:rPr>
              <a:t>Almost all lived experience survey respondents said that there is a stigma surrounding people with ME, CFS, Fibromyalgia and or/ Long Covid and over half (27, 54.0%) felt unsupported by services in the management of their condition </a:t>
            </a:r>
          </a:p>
          <a:p>
            <a:endParaRPr lang="en-GB" dirty="0">
              <a:latin typeface="Arial Rounded MT Bold" panose="020F0704030504030204" pitchFamily="34" charset="0"/>
            </a:endParaRPr>
          </a:p>
        </p:txBody>
      </p:sp>
      <p:pic>
        <p:nvPicPr>
          <p:cNvPr id="10" name="Picture 9" descr="Sleeping Giants">
            <a:extLst>
              <a:ext uri="{FF2B5EF4-FFF2-40B4-BE49-F238E27FC236}">
                <a16:creationId xmlns:a16="http://schemas.microsoft.com/office/drawing/2014/main" id="{2DF137AB-65DF-3FDD-E5B4-CB5AF4F33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26" y="6113498"/>
            <a:ext cx="1630188" cy="63222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844909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afterEffect">
                                  <p:stCondLst>
                                    <p:cond delay="50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5000"/>
                            </p:stCondLst>
                            <p:childTnLst>
                              <p:par>
                                <p:cTn id="8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5000"/>
                            </p:stCondLst>
                            <p:childTnLst>
                              <p:par>
                                <p:cTn id="11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0"/>
                            </p:stCondLst>
                            <p:childTnLst>
                              <p:par>
                                <p:cTn id="14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  <p:bldP spid="6" grpId="0" animBg="1"/>
      <p:bldP spid="7" grpId="0" animBg="1"/>
      <p:bldP spid="8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255991-8838-4C22-A058-18A957B504D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br>
              <a:rPr lang="en-GB" sz="5400" b="1" dirty="0"/>
            </a:br>
            <a:br>
              <a:rPr lang="en-GB" sz="5400" b="1" dirty="0"/>
            </a:br>
            <a:endParaRPr lang="en-GB" sz="5400" b="1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20868-AB5C-464E-B797-83A9F81A6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255648" y="370296"/>
            <a:ext cx="6172200" cy="4873625"/>
          </a:xfrm>
        </p:spPr>
        <p:txBody>
          <a:bodyPr anchor="t" anchorCtr="0">
            <a:normAutofit/>
          </a:bodyPr>
          <a:lstStyle/>
          <a:p>
            <a:endParaRPr lang="en-GB" sz="2400" dirty="0"/>
          </a:p>
          <a:p>
            <a:endParaRPr lang="en-GB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FC7B01-D2AD-27B1-3EB7-1BCB7AB6B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749431" y="1114425"/>
            <a:ext cx="3932237" cy="3811588"/>
          </a:xfrm>
        </p:spPr>
        <p:txBody>
          <a:bodyPr/>
          <a:lstStyle/>
          <a:p>
            <a:r>
              <a:rPr lang="en-GB" sz="2400" b="1" dirty="0">
                <a:latin typeface="Arial Rounded MT Bold" panose="020F0704030504030204" pitchFamily="34" charset="0"/>
              </a:rPr>
              <a:t>Key Findings:</a:t>
            </a:r>
            <a:br>
              <a:rPr lang="en-GB" sz="2400" b="1" dirty="0">
                <a:latin typeface="Arial Rounded MT Bold" panose="020F0704030504030204" pitchFamily="34" charset="0"/>
              </a:rPr>
            </a:br>
            <a:r>
              <a:rPr lang="en-GB" sz="1600" dirty="0">
                <a:latin typeface="Arial Rounded MT Bold" panose="020F0704030504030204" pitchFamily="34" charset="0"/>
              </a:rPr>
              <a:t>Confidence made it difficult for people with the conditions to access services</a:t>
            </a:r>
          </a:p>
          <a:p>
            <a:endParaRPr lang="en-GB" dirty="0">
              <a:latin typeface="Arial Rounded MT Bold" panose="020F0704030504030204" pitchFamily="34" charset="0"/>
            </a:endParaRPr>
          </a:p>
        </p:txBody>
      </p:sp>
      <p:pic>
        <p:nvPicPr>
          <p:cNvPr id="9" name="Picture 8" descr="Sleeping Giants">
            <a:extLst>
              <a:ext uri="{FF2B5EF4-FFF2-40B4-BE49-F238E27FC236}">
                <a16:creationId xmlns:a16="http://schemas.microsoft.com/office/drawing/2014/main" id="{53CB90F4-1115-635A-D5B8-147BF04E82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26" y="6113498"/>
            <a:ext cx="1630188" cy="6322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4" name="Table 3">
            <a:extLst>
              <a:ext uri="{FF2B5EF4-FFF2-40B4-BE49-F238E27FC236}">
                <a16:creationId xmlns:a16="http://schemas.microsoft.com/office/drawing/2014/main" id="{200C4746-0554-AFC4-C103-EFD7EA0A5C64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567200027"/>
              </p:ext>
            </p:extLst>
          </p:nvPr>
        </p:nvGraphicFramePr>
        <p:xfrm>
          <a:off x="5594554" y="1114425"/>
          <a:ext cx="5191433" cy="4742730"/>
        </p:xfrm>
        <a:graphic>
          <a:graphicData uri="http://schemas.openxmlformats.org/drawingml/2006/table">
            <a:tbl>
              <a:tblPr firstRow="1" firstCol="1" bandRow="1">
                <a:tableStyleId>{9D7B26C5-4107-4FEC-AEDC-1716B250A1EF}</a:tableStyleId>
              </a:tblPr>
              <a:tblGrid>
                <a:gridCol w="2795063">
                  <a:extLst>
                    <a:ext uri="{9D8B030D-6E8A-4147-A177-3AD203B41FA5}">
                      <a16:colId xmlns:a16="http://schemas.microsoft.com/office/drawing/2014/main" val="324735473"/>
                    </a:ext>
                  </a:extLst>
                </a:gridCol>
                <a:gridCol w="1198185">
                  <a:extLst>
                    <a:ext uri="{9D8B030D-6E8A-4147-A177-3AD203B41FA5}">
                      <a16:colId xmlns:a16="http://schemas.microsoft.com/office/drawing/2014/main" val="3447196412"/>
                    </a:ext>
                  </a:extLst>
                </a:gridCol>
                <a:gridCol w="1198185">
                  <a:extLst>
                    <a:ext uri="{9D8B030D-6E8A-4147-A177-3AD203B41FA5}">
                      <a16:colId xmlns:a16="http://schemas.microsoft.com/office/drawing/2014/main" val="3726318127"/>
                    </a:ext>
                  </a:extLst>
                </a:gridCol>
              </a:tblGrid>
              <a:tr h="481207">
                <a:tc>
                  <a:txBody>
                    <a:bodyPr/>
                    <a:lstStyle/>
                    <a:p>
                      <a:endParaRPr lang="en-GB" sz="1600">
                        <a:effectLst/>
                        <a:latin typeface="Arial Rounded MT Bold" panose="020F07040305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Count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Percent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46923497"/>
                  </a:ext>
                </a:extLst>
              </a:tr>
              <a:tr h="299919"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Confidence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20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37.7%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21266069"/>
                  </a:ext>
                </a:extLst>
              </a:tr>
              <a:tr h="299919"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Disability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16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30.2%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08367051"/>
                  </a:ext>
                </a:extLst>
              </a:tr>
              <a:tr h="299919"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Mental health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15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28.3%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00247664"/>
                  </a:ext>
                </a:extLst>
              </a:tr>
              <a:tr h="481207"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Geographical location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11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20.8%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734869972"/>
                  </a:ext>
                </a:extLst>
              </a:tr>
              <a:tr h="299919"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Personal finances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7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13.2%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154588174"/>
                  </a:ext>
                </a:extLst>
              </a:tr>
              <a:tr h="299919"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Lack of transport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7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13.2%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600809867"/>
                  </a:ext>
                </a:extLst>
              </a:tr>
              <a:tr h="481207"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Caring responsibility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6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11.3%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41413672"/>
                  </a:ext>
                </a:extLst>
              </a:tr>
              <a:tr h="299919"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Gender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4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7.5%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562659345"/>
                  </a:ext>
                </a:extLst>
              </a:tr>
              <a:tr h="299919"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Age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3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5.7%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15736073"/>
                  </a:ext>
                </a:extLst>
              </a:tr>
              <a:tr h="299919"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Ethnic background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0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0.0%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85848223"/>
                  </a:ext>
                </a:extLst>
              </a:tr>
              <a:tr h="299919"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Religion or belief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0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0.0%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785563137"/>
                  </a:ext>
                </a:extLst>
              </a:tr>
              <a:tr h="299919"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Sexual orientation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0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0.0%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890782584"/>
                  </a:ext>
                </a:extLst>
              </a:tr>
              <a:tr h="299919">
                <a:tc>
                  <a:txBody>
                    <a:bodyPr/>
                    <a:lstStyle/>
                    <a:p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Transgender status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>
                          <a:effectLst/>
                          <a:latin typeface="Arial Rounded MT Bold" panose="020F0704030504030204" pitchFamily="34" charset="0"/>
                        </a:rPr>
                        <a:t>0</a:t>
                      </a:r>
                      <a:endParaRPr lang="en-GB" sz="160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r"/>
                      <a:r>
                        <a:rPr lang="en-GB" sz="1600" dirty="0">
                          <a:effectLst/>
                          <a:latin typeface="Arial Rounded MT Bold" panose="020F0704030504030204" pitchFamily="34" charset="0"/>
                        </a:rPr>
                        <a:t>0.0%</a:t>
                      </a:r>
                      <a:endParaRPr lang="en-GB" sz="1600" dirty="0">
                        <a:effectLst/>
                        <a:latin typeface="Arial Rounded MT Bold" panose="020F07040305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93539491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43474192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920868-AB5C-464E-B797-83A9F81A6ED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447070" y="861909"/>
            <a:ext cx="6172200" cy="4873625"/>
          </a:xfrm>
        </p:spPr>
        <p:txBody>
          <a:bodyPr anchor="t" anchorCtr="0">
            <a:normAutofit/>
          </a:bodyPr>
          <a:lstStyle/>
          <a:p>
            <a:endParaRPr lang="en-GB" sz="2400" dirty="0"/>
          </a:p>
          <a:p>
            <a:endParaRPr lang="en-GB" sz="2400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1BFC7B01-D2AD-27B1-3EB7-1BCB7AB6BC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356165" y="314325"/>
            <a:ext cx="9898880" cy="942975"/>
          </a:xfrm>
        </p:spPr>
        <p:txBody>
          <a:bodyPr>
            <a:normAutofit/>
          </a:bodyPr>
          <a:lstStyle/>
          <a:p>
            <a:r>
              <a:rPr lang="en-GB" sz="2400" b="1" dirty="0">
                <a:latin typeface="Arial Rounded MT Bold" panose="020F0704030504030204" pitchFamily="34" charset="0"/>
              </a:rPr>
              <a:t>Key Findings:</a:t>
            </a:r>
            <a:br>
              <a:rPr lang="en-GB" sz="2400" b="1" dirty="0">
                <a:latin typeface="Arial Rounded MT Bold" panose="020F0704030504030204" pitchFamily="34" charset="0"/>
              </a:rPr>
            </a:br>
            <a:r>
              <a:rPr lang="en-GB" sz="1600" dirty="0">
                <a:latin typeface="Arial Rounded MT Bold" panose="020F0704030504030204" pitchFamily="34" charset="0"/>
              </a:rPr>
              <a:t>Support for all three project ideas was high amongst people with lived experience and partner agencies</a:t>
            </a:r>
          </a:p>
          <a:p>
            <a:endParaRPr lang="en-GB" dirty="0">
              <a:latin typeface="Arial Rounded MT Bold" panose="020F0704030504030204" pitchFamily="34" charset="0"/>
            </a:endParaRPr>
          </a:p>
          <a:p>
            <a:endParaRPr lang="en-GB" dirty="0">
              <a:latin typeface="Arial Rounded MT Bold" panose="020F0704030504030204" pitchFamily="34" charset="0"/>
            </a:endParaRPr>
          </a:p>
        </p:txBody>
      </p:sp>
      <p:pic>
        <p:nvPicPr>
          <p:cNvPr id="9" name="Picture 8" descr="Sleeping Giants">
            <a:extLst>
              <a:ext uri="{FF2B5EF4-FFF2-40B4-BE49-F238E27FC236}">
                <a16:creationId xmlns:a16="http://schemas.microsoft.com/office/drawing/2014/main" id="{53CB90F4-1115-635A-D5B8-147BF04E823B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26" y="6113498"/>
            <a:ext cx="1630188" cy="632220"/>
          </a:xfrm>
          <a:prstGeom prst="rect">
            <a:avLst/>
          </a:prstGeom>
          <a:noFill/>
          <a:ln>
            <a:noFill/>
          </a:ln>
        </p:spPr>
      </p:pic>
      <p:graphicFrame>
        <p:nvGraphicFramePr>
          <p:cNvPr id="18" name="Chart 17">
            <a:extLst>
              <a:ext uri="{FF2B5EF4-FFF2-40B4-BE49-F238E27FC236}">
                <a16:creationId xmlns:a16="http://schemas.microsoft.com/office/drawing/2014/main" id="{451B0D20-26E4-423A-A58F-1BE8909BEA17}"/>
              </a:ext>
            </a:extLst>
          </p:cNvPr>
          <p:cNvGraphicFramePr/>
          <p:nvPr>
            <p:extLst>
              <p:ext uri="{D42A27DB-BD31-4B8C-83A1-F6EECF244321}">
                <p14:modId xmlns:p14="http://schemas.microsoft.com/office/powerpoint/2010/main" val="1695806376"/>
              </p:ext>
            </p:extLst>
          </p:nvPr>
        </p:nvGraphicFramePr>
        <p:xfrm>
          <a:off x="458304" y="1906246"/>
          <a:ext cx="5028096" cy="34502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19" name="TextBox 18">
            <a:extLst>
              <a:ext uri="{FF2B5EF4-FFF2-40B4-BE49-F238E27FC236}">
                <a16:creationId xmlns:a16="http://schemas.microsoft.com/office/drawing/2014/main" id="{0F1B0AAC-D837-7B30-7349-4D1C487BB169}"/>
              </a:ext>
            </a:extLst>
          </p:cNvPr>
          <p:cNvSpPr txBox="1"/>
          <p:nvPr/>
        </p:nvSpPr>
        <p:spPr>
          <a:xfrm>
            <a:off x="458304" y="1399868"/>
            <a:ext cx="6040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Rounded MT Bold" panose="020F0704030504030204" pitchFamily="34" charset="0"/>
              </a:rPr>
              <a:t>Number of Partner Agency Respondents Perceiving Project Ideas </a:t>
            </a:r>
          </a:p>
          <a:p>
            <a:r>
              <a:rPr lang="en-GB" sz="1200" dirty="0">
                <a:latin typeface="Arial Rounded MT Bold" panose="020F0704030504030204" pitchFamily="34" charset="0"/>
              </a:rPr>
              <a:t>to be Useful </a:t>
            </a:r>
          </a:p>
        </p:txBody>
      </p:sp>
      <p:graphicFrame>
        <p:nvGraphicFramePr>
          <p:cNvPr id="21" name="Chart 20">
            <a:extLst>
              <a:ext uri="{FF2B5EF4-FFF2-40B4-BE49-F238E27FC236}">
                <a16:creationId xmlns:a16="http://schemas.microsoft.com/office/drawing/2014/main" id="{7F2DFF36-E60D-7332-0011-09A7108E8B0D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01515375"/>
              </p:ext>
            </p:extLst>
          </p:nvPr>
        </p:nvGraphicFramePr>
        <p:xfrm>
          <a:off x="6082354" y="1747289"/>
          <a:ext cx="6040819" cy="3582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22" name="TextBox 21">
            <a:extLst>
              <a:ext uri="{FF2B5EF4-FFF2-40B4-BE49-F238E27FC236}">
                <a16:creationId xmlns:a16="http://schemas.microsoft.com/office/drawing/2014/main" id="{AE8CAD98-5424-5096-F514-F4A59C7B0E38}"/>
              </a:ext>
            </a:extLst>
          </p:cNvPr>
          <p:cNvSpPr txBox="1"/>
          <p:nvPr/>
        </p:nvSpPr>
        <p:spPr>
          <a:xfrm>
            <a:off x="6095999" y="1351898"/>
            <a:ext cx="604081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dirty="0">
                <a:latin typeface="Arial Rounded MT Bold" panose="020F0704030504030204" pitchFamily="34" charset="0"/>
              </a:rPr>
              <a:t>Number of Lived Experience Respondents Perceiving Project Ideas to be Helpful</a:t>
            </a:r>
          </a:p>
        </p:txBody>
      </p:sp>
    </p:spTree>
    <p:extLst>
      <p:ext uri="{BB962C8B-B14F-4D97-AF65-F5344CB8AC3E}">
        <p14:creationId xmlns:p14="http://schemas.microsoft.com/office/powerpoint/2010/main" val="17691649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ext Placeholder 4">
            <a:extLst>
              <a:ext uri="{FF2B5EF4-FFF2-40B4-BE49-F238E27FC236}">
                <a16:creationId xmlns:a16="http://schemas.microsoft.com/office/drawing/2014/main" id="{44A43B25-CD27-6599-4F3A-A34D1396A3EC}"/>
              </a:ext>
            </a:extLst>
          </p:cNvPr>
          <p:cNvSpPr txBox="1">
            <a:spLocks/>
          </p:cNvSpPr>
          <p:nvPr/>
        </p:nvSpPr>
        <p:spPr>
          <a:xfrm>
            <a:off x="545335" y="478959"/>
            <a:ext cx="10928910" cy="1251518"/>
          </a:xfrm>
          <a:prstGeom prst="rect">
            <a:avLst/>
          </a:prstGeom>
        </p:spPr>
        <p:txBody>
          <a:bodyPr/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2000" b="1" dirty="0">
                <a:latin typeface="Arial Rounded MT Bold" panose="020F0704030504030204" pitchFamily="34" charset="0"/>
              </a:rPr>
              <a:t>Key Findings:</a:t>
            </a:r>
            <a:br>
              <a:rPr lang="en-GB" sz="2000" b="1" dirty="0">
                <a:latin typeface="Arial Rounded MT Bold" panose="020F0704030504030204" pitchFamily="34" charset="0"/>
              </a:rPr>
            </a:br>
            <a:r>
              <a:rPr lang="en-GB" sz="2000" dirty="0">
                <a:latin typeface="Arial Rounded MT Bold" panose="020F0704030504030204" pitchFamily="34" charset="0"/>
              </a:rPr>
              <a:t>Implementation of the projects faced key challenges</a:t>
            </a:r>
          </a:p>
          <a:p>
            <a:endParaRPr lang="en-GB" sz="3200" dirty="0">
              <a:latin typeface="Arial Rounded MT Bold" panose="020F0704030504030204" pitchFamily="34" charset="0"/>
            </a:endParaRPr>
          </a:p>
        </p:txBody>
      </p:sp>
      <p:pic>
        <p:nvPicPr>
          <p:cNvPr id="10" name="Picture 9" descr="Sleeping Giants">
            <a:extLst>
              <a:ext uri="{FF2B5EF4-FFF2-40B4-BE49-F238E27FC236}">
                <a16:creationId xmlns:a16="http://schemas.microsoft.com/office/drawing/2014/main" id="{2DF137AB-65DF-3FDD-E5B4-CB5AF4F33928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9826" y="6113498"/>
            <a:ext cx="1630188" cy="632220"/>
          </a:xfrm>
          <a:prstGeom prst="rect">
            <a:avLst/>
          </a:prstGeom>
          <a:noFill/>
          <a:ln>
            <a:noFill/>
          </a:ln>
        </p:spPr>
      </p:pic>
      <p:sp>
        <p:nvSpPr>
          <p:cNvPr id="2" name="Rectangle: Rounded Corners 1">
            <a:extLst>
              <a:ext uri="{FF2B5EF4-FFF2-40B4-BE49-F238E27FC236}">
                <a16:creationId xmlns:a16="http://schemas.microsoft.com/office/drawing/2014/main" id="{5BCC6CBE-59C4-E3E2-B5C6-91E0913CD4F5}"/>
              </a:ext>
            </a:extLst>
          </p:cNvPr>
          <p:cNvSpPr/>
          <p:nvPr/>
        </p:nvSpPr>
        <p:spPr>
          <a:xfrm>
            <a:off x="963561" y="1612490"/>
            <a:ext cx="2821858" cy="149450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Identifying a service who could take on the clinical lead role and ensure that it was appropriately embedded</a:t>
            </a:r>
          </a:p>
        </p:txBody>
      </p:sp>
      <p:sp>
        <p:nvSpPr>
          <p:cNvPr id="12" name="Rectangle: Rounded Corners 11">
            <a:extLst>
              <a:ext uri="{FF2B5EF4-FFF2-40B4-BE49-F238E27FC236}">
                <a16:creationId xmlns:a16="http://schemas.microsoft.com/office/drawing/2014/main" id="{A6E84FB4-C8ED-78A6-E38B-C82C71A6591C}"/>
              </a:ext>
            </a:extLst>
          </p:cNvPr>
          <p:cNvSpPr/>
          <p:nvPr/>
        </p:nvSpPr>
        <p:spPr>
          <a:xfrm>
            <a:off x="4409767" y="1617405"/>
            <a:ext cx="2821858" cy="149450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Expert patient mentors need to be appropriately trained and supported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03C6AD1D-C2B7-2DB6-A692-6BA08DADFAFA}"/>
              </a:ext>
            </a:extLst>
          </p:cNvPr>
          <p:cNvSpPr/>
          <p:nvPr/>
        </p:nvSpPr>
        <p:spPr>
          <a:xfrm>
            <a:off x="984920" y="3242477"/>
            <a:ext cx="2821858" cy="1494504"/>
          </a:xfrm>
          <a:prstGeom prst="round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Creating a role in the absence of a co-ordinated or structured approach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753A218C-1F14-C9F5-F42A-21520F060422}"/>
              </a:ext>
            </a:extLst>
          </p:cNvPr>
          <p:cNvSpPr/>
          <p:nvPr/>
        </p:nvSpPr>
        <p:spPr>
          <a:xfrm>
            <a:off x="4409767" y="3242477"/>
            <a:ext cx="2821858" cy="149450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Need sufficient ‘back up’ mentors to allow for fluctuations </a:t>
            </a:r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0FEB1F7C-BEA4-CB37-D66C-51F10DD7D17E}"/>
              </a:ext>
            </a:extLst>
          </p:cNvPr>
          <p:cNvSpPr/>
          <p:nvPr/>
        </p:nvSpPr>
        <p:spPr>
          <a:xfrm>
            <a:off x="4409767" y="4867549"/>
            <a:ext cx="2821858" cy="1494504"/>
          </a:xfrm>
          <a:prstGeom prst="roundRect">
            <a:avLst/>
          </a:prstGeom>
          <a:solidFill>
            <a:schemeClr val="bg1">
              <a:lumMod val="9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1600" dirty="0">
                <a:solidFill>
                  <a:schemeClr val="tx1"/>
                </a:solidFill>
                <a:latin typeface="Arial Rounded MT Bold" panose="020F0704030504030204" pitchFamily="34" charset="0"/>
              </a:rPr>
              <a:t>Needs will be different at different stages of the conditions</a:t>
            </a:r>
          </a:p>
        </p:txBody>
      </p:sp>
    </p:spTree>
    <p:extLst>
      <p:ext uri="{BB962C8B-B14F-4D97-AF65-F5344CB8AC3E}">
        <p14:creationId xmlns:p14="http://schemas.microsoft.com/office/powerpoint/2010/main" val="25917462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12" grpId="0" animBg="1"/>
      <p:bldP spid="13" grpId="0" animBg="1"/>
      <p:bldP spid="14" grpId="0" animBg="1"/>
      <p:bldP spid="1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823</Words>
  <Application>Microsoft Office PowerPoint</Application>
  <PresentationFormat>Widescreen</PresentationFormat>
  <Paragraphs>105</Paragraphs>
  <Slides>12</Slides>
  <Notes>0</Notes>
  <HiddenSlides>2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8" baseType="lpstr">
      <vt:lpstr>Arial</vt:lpstr>
      <vt:lpstr>Arial Rounded MT Bold</vt:lpstr>
      <vt:lpstr>Calibri</vt:lpstr>
      <vt:lpstr>Calibri Light</vt:lpstr>
      <vt:lpstr>Times New Roman</vt:lpstr>
      <vt:lpstr>Office Theme</vt:lpstr>
      <vt:lpstr>Dumfries and Galloway ME and Fibromyalgia Network: Consultation Key Findings </vt:lpstr>
      <vt:lpstr>Background:</vt:lpstr>
      <vt:lpstr>PowerPoint Presentation</vt:lpstr>
      <vt:lpstr>PowerPoint Presentation</vt:lpstr>
      <vt:lpstr>  </vt:lpstr>
      <vt:lpstr>PowerPoint Presentation</vt:lpstr>
      <vt:lpstr>  </vt:lpstr>
      <vt:lpstr>PowerPoint Presentation</vt:lpstr>
      <vt:lpstr>PowerPoint Presentation</vt:lpstr>
      <vt:lpstr>Final thoughts and recommendations:</vt:lpstr>
      <vt:lpstr>  </vt:lpstr>
      <vt:lpstr> 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DGMEFM</dc:title>
  <dc:creator>Lorna Bell</dc:creator>
  <cp:lastModifiedBy>Lorna Bell</cp:lastModifiedBy>
  <cp:revision>5</cp:revision>
  <dcterms:created xsi:type="dcterms:W3CDTF">2022-03-31T09:03:33Z</dcterms:created>
  <dcterms:modified xsi:type="dcterms:W3CDTF">2022-05-12T11:54:06Z</dcterms:modified>
</cp:coreProperties>
</file>